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handoutMasterIdLst>
    <p:handoutMasterId r:id="rId16"/>
  </p:handoutMasterIdLst>
  <p:sldIdLst>
    <p:sldId id="1388" r:id="rId5"/>
    <p:sldId id="1398" r:id="rId6"/>
    <p:sldId id="1526" r:id="rId7"/>
    <p:sldId id="1521" r:id="rId8"/>
    <p:sldId id="1522" r:id="rId9"/>
    <p:sldId id="1523" r:id="rId10"/>
    <p:sldId id="1524" r:id="rId11"/>
    <p:sldId id="1525" r:id="rId12"/>
    <p:sldId id="1503" r:id="rId13"/>
    <p:sldId id="297" r:id="rId14"/>
  </p:sldIdLst>
  <p:sldSz cx="9144000" cy="5143500" type="screen16x9"/>
  <p:notesSz cx="10234613" cy="7099300"/>
  <p:embeddedFontLst>
    <p:embeddedFont>
      <p:font typeface="Piazzolla" pitchFamily="2" charset="0"/>
      <p:regular r:id="rId17"/>
      <p:bold r:id="rId18"/>
      <p:italic r:id="rId19"/>
      <p:boldItalic r:id="rId20"/>
    </p:embeddedFont>
    <p:embeddedFont>
      <p:font typeface="Roc Grotesk" panose="00000500000000000000" pitchFamily="50" charset="0"/>
      <p:regular r:id="rId21"/>
    </p:embeddedFont>
    <p:embeddedFont>
      <p:font typeface="Roc Grotesk Light" panose="00000400000000000000" pitchFamily="50" charset="0"/>
      <p:regular r:id="rId22"/>
    </p:embeddedFont>
  </p:embeddedFontLst>
  <p:defaultTextStyle>
    <a:defPPr>
      <a:defRPr lang="pt-BR"/>
    </a:defPPr>
    <a:lvl1pPr marL="0" algn="l" defTabSz="715609" rtl="0" eaLnBrk="1" latinLnBrk="0" hangingPunct="1">
      <a:defRPr sz="1409" kern="1200">
        <a:solidFill>
          <a:schemeClr val="tx1"/>
        </a:solidFill>
        <a:latin typeface="+mn-lt"/>
        <a:ea typeface="+mn-ea"/>
        <a:cs typeface="+mn-cs"/>
      </a:defRPr>
    </a:lvl1pPr>
    <a:lvl2pPr marL="357805" algn="l" defTabSz="715609" rtl="0" eaLnBrk="1" latinLnBrk="0" hangingPunct="1">
      <a:defRPr sz="1409" kern="1200">
        <a:solidFill>
          <a:schemeClr val="tx1"/>
        </a:solidFill>
        <a:latin typeface="+mn-lt"/>
        <a:ea typeface="+mn-ea"/>
        <a:cs typeface="+mn-cs"/>
      </a:defRPr>
    </a:lvl2pPr>
    <a:lvl3pPr marL="715609" algn="l" defTabSz="715609" rtl="0" eaLnBrk="1" latinLnBrk="0" hangingPunct="1">
      <a:defRPr sz="1409" kern="1200">
        <a:solidFill>
          <a:schemeClr val="tx1"/>
        </a:solidFill>
        <a:latin typeface="+mn-lt"/>
        <a:ea typeface="+mn-ea"/>
        <a:cs typeface="+mn-cs"/>
      </a:defRPr>
    </a:lvl3pPr>
    <a:lvl4pPr marL="1073414" algn="l" defTabSz="715609" rtl="0" eaLnBrk="1" latinLnBrk="0" hangingPunct="1">
      <a:defRPr sz="1409" kern="1200">
        <a:solidFill>
          <a:schemeClr val="tx1"/>
        </a:solidFill>
        <a:latin typeface="+mn-lt"/>
        <a:ea typeface="+mn-ea"/>
        <a:cs typeface="+mn-cs"/>
      </a:defRPr>
    </a:lvl4pPr>
    <a:lvl5pPr marL="1431219" algn="l" defTabSz="715609" rtl="0" eaLnBrk="1" latinLnBrk="0" hangingPunct="1">
      <a:defRPr sz="1409" kern="1200">
        <a:solidFill>
          <a:schemeClr val="tx1"/>
        </a:solidFill>
        <a:latin typeface="+mn-lt"/>
        <a:ea typeface="+mn-ea"/>
        <a:cs typeface="+mn-cs"/>
      </a:defRPr>
    </a:lvl5pPr>
    <a:lvl6pPr marL="1789024" algn="l" defTabSz="715609" rtl="0" eaLnBrk="1" latinLnBrk="0" hangingPunct="1">
      <a:defRPr sz="1409" kern="1200">
        <a:solidFill>
          <a:schemeClr val="tx1"/>
        </a:solidFill>
        <a:latin typeface="+mn-lt"/>
        <a:ea typeface="+mn-ea"/>
        <a:cs typeface="+mn-cs"/>
      </a:defRPr>
    </a:lvl6pPr>
    <a:lvl7pPr marL="2146828" algn="l" defTabSz="715609" rtl="0" eaLnBrk="1" latinLnBrk="0" hangingPunct="1">
      <a:defRPr sz="1409" kern="1200">
        <a:solidFill>
          <a:schemeClr val="tx1"/>
        </a:solidFill>
        <a:latin typeface="+mn-lt"/>
        <a:ea typeface="+mn-ea"/>
        <a:cs typeface="+mn-cs"/>
      </a:defRPr>
    </a:lvl7pPr>
    <a:lvl8pPr marL="2504633" algn="l" defTabSz="715609" rtl="0" eaLnBrk="1" latinLnBrk="0" hangingPunct="1">
      <a:defRPr sz="1409" kern="1200">
        <a:solidFill>
          <a:schemeClr val="tx1"/>
        </a:solidFill>
        <a:latin typeface="+mn-lt"/>
        <a:ea typeface="+mn-ea"/>
        <a:cs typeface="+mn-cs"/>
      </a:defRPr>
    </a:lvl8pPr>
    <a:lvl9pPr marL="2862438" algn="l" defTabSz="715609" rtl="0" eaLnBrk="1" latinLnBrk="0" hangingPunct="1">
      <a:defRPr sz="140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8"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8A566C-2EAE-AD3E-0C13-A6D0DE295E55}" name="Carolina Mori" initials="CM" userId="S::Carolina.Mori@riobravo.com.br::ce2a3b8c-2a68-4bee-b975-968a1d6fc25c" providerId="AD"/>
  <p188:author id="{32443DBF-CA24-8217-643D-73E8ACACBED1}" name="Verônica Engel" initials="VF" userId="S::Veronica.Engel@riobravo.com.br::5cf2824d-536f-42b1-9cd4-b74a4b249bd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ayna Moreira Felipe" initials="TMF" lastIdx="3" clrIdx="0"/>
  <p:cmAuthor id="2" name="Aline Passos Ficher" initials="APF" lastIdx="3" clrIdx="1"/>
  <p:cmAuthor id="3" name="Isabela Tarzoni Perez" initials="ITP" lastIdx="5" clrIdx="2">
    <p:extLst>
      <p:ext uri="{19B8F6BF-5375-455C-9EA6-DF929625EA0E}">
        <p15:presenceInfo xmlns:p15="http://schemas.microsoft.com/office/powerpoint/2012/main" userId="S::isabela.perez@riobravo.com.br::e1db540c-f632-46ef-ae4b-b3476f8b82c3" providerId="AD"/>
      </p:ext>
    </p:extLst>
  </p:cmAuthor>
  <p:cmAuthor id="4" name="Luciana Pio" initials="LP" lastIdx="1" clrIdx="3">
    <p:extLst>
      <p:ext uri="{19B8F6BF-5375-455C-9EA6-DF929625EA0E}">
        <p15:presenceInfo xmlns:p15="http://schemas.microsoft.com/office/powerpoint/2012/main" userId="S::Luciana.Pio@riobravo.com.br::037be259-000b-42cb-bb0f-a2c26196fa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13A"/>
    <a:srgbClr val="B1D8B7"/>
    <a:srgbClr val="32CD30"/>
    <a:srgbClr val="F8F9FB"/>
    <a:srgbClr val="F7F8FA"/>
    <a:srgbClr val="F9F9FB"/>
    <a:srgbClr val="107869"/>
    <a:srgbClr val="2C5E1A"/>
    <a:srgbClr val="5CD85A"/>
    <a:srgbClr val="94C9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Ênfase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5226" autoAdjust="0"/>
  </p:normalViewPr>
  <p:slideViewPr>
    <p:cSldViewPr snapToGrid="0">
      <p:cViewPr varScale="1">
        <p:scale>
          <a:sx n="146" d="100"/>
          <a:sy n="146" d="100"/>
        </p:scale>
        <p:origin x="732" y="114"/>
      </p:cViewPr>
      <p:guideLst>
        <p:guide orient="horz" pos="948"/>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835"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E7EDFD-5016-1648-8CAB-23F0F26F8766}"/>
              </a:ext>
            </a:extLst>
          </p:cNvPr>
          <p:cNvSpPr>
            <a:spLocks noGrp="1"/>
          </p:cNvSpPr>
          <p:nvPr>
            <p:ph type="hdr" sz="quarter"/>
          </p:nvPr>
        </p:nvSpPr>
        <p:spPr>
          <a:xfrm>
            <a:off x="1" y="1"/>
            <a:ext cx="4435101" cy="356158"/>
          </a:xfrm>
          <a:prstGeom prst="rect">
            <a:avLst/>
          </a:prstGeom>
        </p:spPr>
        <p:txBody>
          <a:bodyPr vert="horz" lIns="86841" tIns="43420" rIns="86841" bIns="43420" rtlCol="0"/>
          <a:lstStyle>
            <a:lvl1pPr algn="l">
              <a:defRPr sz="1100"/>
            </a:lvl1pPr>
          </a:lstStyle>
          <a:p>
            <a:endParaRPr lang="en-US"/>
          </a:p>
        </p:txBody>
      </p:sp>
      <p:sp>
        <p:nvSpPr>
          <p:cNvPr id="4" name="Footer Placeholder 3">
            <a:extLst>
              <a:ext uri="{FF2B5EF4-FFF2-40B4-BE49-F238E27FC236}">
                <a16:creationId xmlns:a16="http://schemas.microsoft.com/office/drawing/2014/main" id="{1C4E891C-8C82-0E43-BC07-3C85B305C63D}"/>
              </a:ext>
            </a:extLst>
          </p:cNvPr>
          <p:cNvSpPr>
            <a:spLocks noGrp="1"/>
          </p:cNvSpPr>
          <p:nvPr>
            <p:ph type="ftr" sz="quarter" idx="2"/>
          </p:nvPr>
        </p:nvSpPr>
        <p:spPr>
          <a:xfrm>
            <a:off x="1" y="6743143"/>
            <a:ext cx="4435101" cy="356157"/>
          </a:xfrm>
          <a:prstGeom prst="rect">
            <a:avLst/>
          </a:prstGeom>
        </p:spPr>
        <p:txBody>
          <a:bodyPr vert="horz" lIns="86841" tIns="43420" rIns="86841" bIns="43420" rtlCol="0" anchor="b"/>
          <a:lstStyle>
            <a:lvl1pPr algn="l">
              <a:defRPr sz="1100"/>
            </a:lvl1pPr>
          </a:lstStyle>
          <a:p>
            <a:endParaRPr lang="en-US"/>
          </a:p>
        </p:txBody>
      </p:sp>
      <p:sp>
        <p:nvSpPr>
          <p:cNvPr id="5" name="Slide Number Placeholder 4">
            <a:extLst>
              <a:ext uri="{FF2B5EF4-FFF2-40B4-BE49-F238E27FC236}">
                <a16:creationId xmlns:a16="http://schemas.microsoft.com/office/drawing/2014/main" id="{6154D967-263F-9446-8886-78F418991AFC}"/>
              </a:ext>
            </a:extLst>
          </p:cNvPr>
          <p:cNvSpPr>
            <a:spLocks noGrp="1"/>
          </p:cNvSpPr>
          <p:nvPr>
            <p:ph type="sldNum" sz="quarter" idx="3"/>
          </p:nvPr>
        </p:nvSpPr>
        <p:spPr>
          <a:xfrm>
            <a:off x="5797995" y="6743143"/>
            <a:ext cx="4433581" cy="356157"/>
          </a:xfrm>
          <a:prstGeom prst="rect">
            <a:avLst/>
          </a:prstGeom>
        </p:spPr>
        <p:txBody>
          <a:bodyPr vert="horz" lIns="86841" tIns="43420" rIns="86841" bIns="43420" rtlCol="0" anchor="b"/>
          <a:lstStyle>
            <a:lvl1pPr algn="r">
              <a:defRPr sz="1100"/>
            </a:lvl1pPr>
          </a:lstStyle>
          <a:p>
            <a:fld id="{E1BD3FE7-9741-8F48-A6B0-C05E2CCDC6B6}" type="slidenum">
              <a:rPr lang="en-US" smtClean="0"/>
              <a:t>‹nº›</a:t>
            </a:fld>
            <a:endParaRPr lang="en-US"/>
          </a:p>
        </p:txBody>
      </p:sp>
    </p:spTree>
    <p:extLst>
      <p:ext uri="{BB962C8B-B14F-4D97-AF65-F5344CB8AC3E}">
        <p14:creationId xmlns:p14="http://schemas.microsoft.com/office/powerpoint/2010/main" val="41415502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435101" cy="356158"/>
          </a:xfrm>
          <a:prstGeom prst="rect">
            <a:avLst/>
          </a:prstGeom>
        </p:spPr>
        <p:txBody>
          <a:bodyPr vert="horz" lIns="86841" tIns="43420" rIns="86841" bIns="43420" rtlCol="0"/>
          <a:lstStyle>
            <a:lvl1pPr algn="l">
              <a:defRPr sz="1100"/>
            </a:lvl1pPr>
          </a:lstStyle>
          <a:p>
            <a:endParaRPr lang="en-US"/>
          </a:p>
        </p:txBody>
      </p:sp>
      <p:sp>
        <p:nvSpPr>
          <p:cNvPr id="3" name="Date Placeholder 2"/>
          <p:cNvSpPr>
            <a:spLocks noGrp="1"/>
          </p:cNvSpPr>
          <p:nvPr>
            <p:ph type="dt" idx="1"/>
          </p:nvPr>
        </p:nvSpPr>
        <p:spPr>
          <a:xfrm>
            <a:off x="5797995" y="1"/>
            <a:ext cx="4433581" cy="356158"/>
          </a:xfrm>
          <a:prstGeom prst="rect">
            <a:avLst/>
          </a:prstGeom>
        </p:spPr>
        <p:txBody>
          <a:bodyPr vert="horz" lIns="86841" tIns="43420" rIns="86841" bIns="43420" rtlCol="0"/>
          <a:lstStyle>
            <a:lvl1pPr algn="r">
              <a:defRPr sz="1100"/>
            </a:lvl1pPr>
          </a:lstStyle>
          <a:p>
            <a:fld id="{B1FC8276-0B07-F449-90B5-06FA37CA1216}" type="datetimeFigureOut">
              <a:rPr lang="en-US" smtClean="0"/>
              <a:t>5/31/2024</a:t>
            </a:fld>
            <a:endParaRPr lang="en-US"/>
          </a:p>
        </p:txBody>
      </p:sp>
      <p:sp>
        <p:nvSpPr>
          <p:cNvPr id="4" name="Slide Image Placeholder 3"/>
          <p:cNvSpPr>
            <a:spLocks noGrp="1" noRot="1" noChangeAspect="1"/>
          </p:cNvSpPr>
          <p:nvPr>
            <p:ph type="sldImg" idx="2"/>
          </p:nvPr>
        </p:nvSpPr>
        <p:spPr>
          <a:xfrm>
            <a:off x="2989263" y="889000"/>
            <a:ext cx="4256087" cy="2393950"/>
          </a:xfrm>
          <a:prstGeom prst="rect">
            <a:avLst/>
          </a:prstGeom>
          <a:noFill/>
          <a:ln w="12700">
            <a:solidFill>
              <a:prstClr val="black"/>
            </a:solidFill>
          </a:ln>
        </p:spPr>
        <p:txBody>
          <a:bodyPr vert="horz" lIns="86841" tIns="43420" rIns="86841" bIns="43420" rtlCol="0" anchor="ctr"/>
          <a:lstStyle/>
          <a:p>
            <a:endParaRPr lang="en-US"/>
          </a:p>
        </p:txBody>
      </p:sp>
      <p:sp>
        <p:nvSpPr>
          <p:cNvPr id="5" name="Notes Placeholder 4"/>
          <p:cNvSpPr>
            <a:spLocks noGrp="1"/>
          </p:cNvSpPr>
          <p:nvPr>
            <p:ph type="body" sz="quarter" idx="3"/>
          </p:nvPr>
        </p:nvSpPr>
        <p:spPr>
          <a:xfrm>
            <a:off x="1024070" y="3417023"/>
            <a:ext cx="8186475" cy="2795610"/>
          </a:xfrm>
          <a:prstGeom prst="rect">
            <a:avLst/>
          </a:prstGeom>
        </p:spPr>
        <p:txBody>
          <a:bodyPr vert="horz" lIns="86841" tIns="43420" rIns="86841" bIns="434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3143"/>
            <a:ext cx="4435101" cy="356157"/>
          </a:xfrm>
          <a:prstGeom prst="rect">
            <a:avLst/>
          </a:prstGeom>
        </p:spPr>
        <p:txBody>
          <a:bodyPr vert="horz" lIns="86841" tIns="43420" rIns="86841" bIns="43420" rtlCol="0" anchor="b"/>
          <a:lstStyle>
            <a:lvl1pPr algn="l">
              <a:defRPr sz="1100"/>
            </a:lvl1pPr>
          </a:lstStyle>
          <a:p>
            <a:endParaRPr lang="en-US"/>
          </a:p>
        </p:txBody>
      </p:sp>
      <p:sp>
        <p:nvSpPr>
          <p:cNvPr id="7" name="Slide Number Placeholder 6"/>
          <p:cNvSpPr>
            <a:spLocks noGrp="1"/>
          </p:cNvSpPr>
          <p:nvPr>
            <p:ph type="sldNum" sz="quarter" idx="5"/>
          </p:nvPr>
        </p:nvSpPr>
        <p:spPr>
          <a:xfrm>
            <a:off x="5797995" y="6743143"/>
            <a:ext cx="4433581" cy="356157"/>
          </a:xfrm>
          <a:prstGeom prst="rect">
            <a:avLst/>
          </a:prstGeom>
        </p:spPr>
        <p:txBody>
          <a:bodyPr vert="horz" lIns="86841" tIns="43420" rIns="86841" bIns="43420" rtlCol="0" anchor="b"/>
          <a:lstStyle>
            <a:lvl1pPr algn="r">
              <a:defRPr sz="1100"/>
            </a:lvl1pPr>
          </a:lstStyle>
          <a:p>
            <a:fld id="{B94C3B61-E4FE-7A49-9E36-7FA74D4FEED0}" type="slidenum">
              <a:rPr lang="en-US" smtClean="0"/>
              <a:t>‹nº›</a:t>
            </a:fld>
            <a:endParaRPr lang="en-US"/>
          </a:p>
        </p:txBody>
      </p:sp>
    </p:spTree>
    <p:extLst>
      <p:ext uri="{BB962C8B-B14F-4D97-AF65-F5344CB8AC3E}">
        <p14:creationId xmlns:p14="http://schemas.microsoft.com/office/powerpoint/2010/main" val="41600576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B94C3B61-E4FE-7A49-9E36-7FA74D4FEED0}" type="slidenum">
              <a:rPr lang="en-US" smtClean="0"/>
              <a:t>4</a:t>
            </a:fld>
            <a:endParaRPr lang="en-US"/>
          </a:p>
        </p:txBody>
      </p:sp>
    </p:spTree>
    <p:extLst>
      <p:ext uri="{BB962C8B-B14F-4D97-AF65-F5344CB8AC3E}">
        <p14:creationId xmlns:p14="http://schemas.microsoft.com/office/powerpoint/2010/main" val="446596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B94C3B61-E4FE-7A49-9E36-7FA74D4FEED0}" type="slidenum">
              <a:rPr lang="en-US" smtClean="0"/>
              <a:t>5</a:t>
            </a:fld>
            <a:endParaRPr lang="en-US"/>
          </a:p>
        </p:txBody>
      </p:sp>
    </p:spTree>
    <p:extLst>
      <p:ext uri="{BB962C8B-B14F-4D97-AF65-F5344CB8AC3E}">
        <p14:creationId xmlns:p14="http://schemas.microsoft.com/office/powerpoint/2010/main" val="420868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B94C3B61-E4FE-7A49-9E36-7FA74D4FEED0}" type="slidenum">
              <a:rPr lang="en-US" smtClean="0"/>
              <a:t>6</a:t>
            </a:fld>
            <a:endParaRPr lang="en-US"/>
          </a:p>
        </p:txBody>
      </p:sp>
    </p:spTree>
    <p:extLst>
      <p:ext uri="{BB962C8B-B14F-4D97-AF65-F5344CB8AC3E}">
        <p14:creationId xmlns:p14="http://schemas.microsoft.com/office/powerpoint/2010/main" val="102972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B94C3B61-E4FE-7A49-9E36-7FA74D4FEED0}" type="slidenum">
              <a:rPr lang="en-US" smtClean="0"/>
              <a:t>7</a:t>
            </a:fld>
            <a:endParaRPr lang="en-US"/>
          </a:p>
        </p:txBody>
      </p:sp>
    </p:spTree>
    <p:extLst>
      <p:ext uri="{BB962C8B-B14F-4D97-AF65-F5344CB8AC3E}">
        <p14:creationId xmlns:p14="http://schemas.microsoft.com/office/powerpoint/2010/main" val="3005404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B94C3B61-E4FE-7A49-9E36-7FA74D4FEED0}" type="slidenum">
              <a:rPr lang="en-US" smtClean="0"/>
              <a:t>8</a:t>
            </a:fld>
            <a:endParaRPr lang="en-US"/>
          </a:p>
        </p:txBody>
      </p:sp>
    </p:spTree>
    <p:extLst>
      <p:ext uri="{BB962C8B-B14F-4D97-AF65-F5344CB8AC3E}">
        <p14:creationId xmlns:p14="http://schemas.microsoft.com/office/powerpoint/2010/main" val="4074696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5"/>
          </p:nvPr>
        </p:nvSpPr>
        <p:spPr/>
        <p:txBody>
          <a:bodyPr/>
          <a:lstStyle/>
          <a:p>
            <a:fld id="{B94C3B61-E4FE-7A49-9E36-7FA74D4FEED0}" type="slidenum">
              <a:rPr lang="en-US" smtClean="0"/>
              <a:t>9</a:t>
            </a:fld>
            <a:endParaRPr lang="en-US"/>
          </a:p>
        </p:txBody>
      </p:sp>
    </p:spTree>
    <p:extLst>
      <p:ext uri="{BB962C8B-B14F-4D97-AF65-F5344CB8AC3E}">
        <p14:creationId xmlns:p14="http://schemas.microsoft.com/office/powerpoint/2010/main" val="281452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94C3B61-E4FE-7A49-9E36-7FA74D4FEED0}" type="slidenum">
              <a:rPr lang="en-US" smtClean="0"/>
              <a:t>10</a:t>
            </a:fld>
            <a:endParaRPr lang="en-US"/>
          </a:p>
        </p:txBody>
      </p:sp>
    </p:spTree>
    <p:extLst>
      <p:ext uri="{BB962C8B-B14F-4D97-AF65-F5344CB8AC3E}">
        <p14:creationId xmlns:p14="http://schemas.microsoft.com/office/powerpoint/2010/main" val="803755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25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0E5F48A-ACFA-833F-BDF6-932DD2E70154}"/>
              </a:ext>
            </a:extLst>
          </p:cNvPr>
          <p:cNvSpPr/>
          <p:nvPr userDrawn="1"/>
        </p:nvSpPr>
        <p:spPr>
          <a:xfrm>
            <a:off x="-26609" y="0"/>
            <a:ext cx="9170608" cy="5143500"/>
          </a:xfrm>
          <a:prstGeom prst="rect">
            <a:avLst/>
          </a:prstGeom>
          <a:solidFill>
            <a:srgbClr val="F5F4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1D696486-F8DB-DD1C-D16F-F030729C2C3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842" t="-2865" r="23121" b="16562"/>
          <a:stretch/>
        </p:blipFill>
        <p:spPr>
          <a:xfrm>
            <a:off x="289915" y="187570"/>
            <a:ext cx="8854086" cy="4955930"/>
          </a:xfrm>
          <a:prstGeom prst="rect">
            <a:avLst/>
          </a:prstGeom>
        </p:spPr>
      </p:pic>
      <p:sp>
        <p:nvSpPr>
          <p:cNvPr id="5" name="Retângulo 4">
            <a:extLst>
              <a:ext uri="{FF2B5EF4-FFF2-40B4-BE49-F238E27FC236}">
                <a16:creationId xmlns:a16="http://schemas.microsoft.com/office/drawing/2014/main" id="{5270C2A1-0BBB-86A8-D046-A8B8CF85BE0D}"/>
              </a:ext>
            </a:extLst>
          </p:cNvPr>
          <p:cNvSpPr/>
          <p:nvPr userDrawn="1"/>
        </p:nvSpPr>
        <p:spPr>
          <a:xfrm>
            <a:off x="-26610" y="0"/>
            <a:ext cx="9170609" cy="5143500"/>
          </a:xfrm>
          <a:prstGeom prst="rect">
            <a:avLst/>
          </a:prstGeom>
          <a:gradFill>
            <a:gsLst>
              <a:gs pos="55000">
                <a:schemeClr val="tx1">
                  <a:alpha val="46000"/>
                </a:schemeClr>
              </a:gs>
              <a:gs pos="0">
                <a:schemeClr val="tx1"/>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Gráfico 5">
            <a:extLst>
              <a:ext uri="{FF2B5EF4-FFF2-40B4-BE49-F238E27FC236}">
                <a16:creationId xmlns:a16="http://schemas.microsoft.com/office/drawing/2014/main" id="{24F4B404-32E5-3E3B-374E-00F6A5B6ACA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0000"/>
          <a:stretch/>
        </p:blipFill>
        <p:spPr>
          <a:xfrm rot="10800000">
            <a:off x="8709" y="4680012"/>
            <a:ext cx="191004" cy="382008"/>
          </a:xfrm>
          <a:prstGeom prst="rect">
            <a:avLst/>
          </a:prstGeom>
        </p:spPr>
      </p:pic>
      <p:sp>
        <p:nvSpPr>
          <p:cNvPr id="7" name="Retângulo: Cantos Arredondados 6">
            <a:extLst>
              <a:ext uri="{FF2B5EF4-FFF2-40B4-BE49-F238E27FC236}">
                <a16:creationId xmlns:a16="http://schemas.microsoft.com/office/drawing/2014/main" id="{0AA7BD3C-0B16-396F-F0EE-293DC34356D6}"/>
              </a:ext>
            </a:extLst>
          </p:cNvPr>
          <p:cNvSpPr/>
          <p:nvPr userDrawn="1"/>
        </p:nvSpPr>
        <p:spPr>
          <a:xfrm>
            <a:off x="274871" y="4723212"/>
            <a:ext cx="4724741" cy="309612"/>
          </a:xfrm>
          <a:prstGeom prst="roundRect">
            <a:avLst>
              <a:gd name="adj" fmla="val 50000"/>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Texto 5">
            <a:extLst>
              <a:ext uri="{FF2B5EF4-FFF2-40B4-BE49-F238E27FC236}">
                <a16:creationId xmlns:a16="http://schemas.microsoft.com/office/drawing/2014/main" id="{B08863AF-74D7-AA68-75FC-ADE8133764C0}"/>
              </a:ext>
            </a:extLst>
          </p:cNvPr>
          <p:cNvSpPr txBox="1">
            <a:spLocks/>
          </p:cNvSpPr>
          <p:nvPr userDrawn="1"/>
        </p:nvSpPr>
        <p:spPr>
          <a:xfrm>
            <a:off x="432410" y="4795025"/>
            <a:ext cx="702391" cy="117439"/>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kern="1200" dirty="0">
                <a:solidFill>
                  <a:schemeClr val="bg1"/>
                </a:solidFill>
                <a:latin typeface="Roc Grotesk" panose="00000500000000000000" pitchFamily="50" charset="0"/>
              </a:rPr>
              <a:t>Maio 2024</a:t>
            </a:r>
          </a:p>
        </p:txBody>
      </p:sp>
      <p:sp>
        <p:nvSpPr>
          <p:cNvPr id="9" name="CaixaDeTexto 8">
            <a:extLst>
              <a:ext uri="{FF2B5EF4-FFF2-40B4-BE49-F238E27FC236}">
                <a16:creationId xmlns:a16="http://schemas.microsoft.com/office/drawing/2014/main" id="{9E23A0F1-2A3B-D7D5-66E3-BFE7878D2C7A}"/>
              </a:ext>
            </a:extLst>
          </p:cNvPr>
          <p:cNvSpPr txBox="1"/>
          <p:nvPr userDrawn="1"/>
        </p:nvSpPr>
        <p:spPr>
          <a:xfrm>
            <a:off x="4524327" y="4781659"/>
            <a:ext cx="475285" cy="261610"/>
          </a:xfrm>
          <a:prstGeom prst="rect">
            <a:avLst/>
          </a:prstGeom>
          <a:noFill/>
        </p:spPr>
        <p:txBody>
          <a:bodyPr wrap="square" rtlCol="0">
            <a:spAutoFit/>
          </a:bodyPr>
          <a:lstStyle/>
          <a:p>
            <a:pPr algn="r"/>
            <a:fld id="{122241FF-642C-43B3-A983-8E657B70E801}" type="slidenum">
              <a:rPr lang="pt-BR" sz="1100" i="0" smtClean="0">
                <a:solidFill>
                  <a:schemeClr val="bg1"/>
                </a:solidFill>
                <a:latin typeface="+mj-lt"/>
              </a:rPr>
              <a:pPr algn="r"/>
              <a:t>‹nº›</a:t>
            </a:fld>
            <a:endParaRPr lang="pt-BR" sz="1100" i="0" dirty="0">
              <a:solidFill>
                <a:schemeClr val="bg1"/>
              </a:solidFill>
              <a:latin typeface="+mj-lt"/>
            </a:endParaRPr>
          </a:p>
        </p:txBody>
      </p:sp>
      <p:sp>
        <p:nvSpPr>
          <p:cNvPr id="10" name="Espaço Reservado para Texto 5">
            <a:extLst>
              <a:ext uri="{FF2B5EF4-FFF2-40B4-BE49-F238E27FC236}">
                <a16:creationId xmlns:a16="http://schemas.microsoft.com/office/drawing/2014/main" id="{AF8ED0C7-B34B-03E3-9B2D-85FC99273512}"/>
              </a:ext>
            </a:extLst>
          </p:cNvPr>
          <p:cNvSpPr txBox="1">
            <a:spLocks/>
          </p:cNvSpPr>
          <p:nvPr userDrawn="1"/>
        </p:nvSpPr>
        <p:spPr>
          <a:xfrm>
            <a:off x="1856817" y="4755227"/>
            <a:ext cx="1732422" cy="186973"/>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dirty="0">
                <a:solidFill>
                  <a:schemeClr val="bg1"/>
                </a:solidFill>
                <a:latin typeface="+mj-lt"/>
              </a:rPr>
              <a:t>Apresentação Institucional</a:t>
            </a:r>
            <a:endParaRPr lang="pt-BR" sz="1000" kern="1200" dirty="0">
              <a:solidFill>
                <a:schemeClr val="bg1"/>
              </a:solidFill>
              <a:latin typeface="Roc Grotesk" panose="00000500000000000000" pitchFamily="50" charset="0"/>
            </a:endParaRPr>
          </a:p>
        </p:txBody>
      </p:sp>
    </p:spTree>
    <p:extLst>
      <p:ext uri="{BB962C8B-B14F-4D97-AF65-F5344CB8AC3E}">
        <p14:creationId xmlns:p14="http://schemas.microsoft.com/office/powerpoint/2010/main" val="4787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bg>
      <p:bgPr>
        <a:solidFill>
          <a:schemeClr val="bg1"/>
        </a:solid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8BB999F-026F-8B87-37D8-679AFE9EFC85}"/>
              </a:ext>
            </a:extLst>
          </p:cNvPr>
          <p:cNvSpPr txBox="1"/>
          <p:nvPr userDrawn="1"/>
        </p:nvSpPr>
        <p:spPr>
          <a:xfrm>
            <a:off x="4332682" y="4862079"/>
            <a:ext cx="1321595" cy="261610"/>
          </a:xfrm>
          <a:prstGeom prst="rect">
            <a:avLst/>
          </a:prstGeom>
          <a:noFill/>
        </p:spPr>
        <p:txBody>
          <a:bodyPr wrap="square" rtlCol="0">
            <a:spAutoFit/>
          </a:bodyPr>
          <a:lstStyle/>
          <a:p>
            <a:r>
              <a:rPr lang="pt-BR" sz="1100" i="1" dirty="0">
                <a:solidFill>
                  <a:schemeClr val="tx1"/>
                </a:solidFill>
                <a:latin typeface="Piazzolla" pitchFamily="2" charset="0"/>
              </a:rPr>
              <a:t>Investir é evoluir.</a:t>
            </a:r>
          </a:p>
        </p:txBody>
      </p:sp>
      <p:sp>
        <p:nvSpPr>
          <p:cNvPr id="5" name="CaixaDeTexto 4">
            <a:extLst>
              <a:ext uri="{FF2B5EF4-FFF2-40B4-BE49-F238E27FC236}">
                <a16:creationId xmlns:a16="http://schemas.microsoft.com/office/drawing/2014/main" id="{90C4F1FA-A159-BE93-3491-F65CAFE50BDE}"/>
              </a:ext>
            </a:extLst>
          </p:cNvPr>
          <p:cNvSpPr txBox="1"/>
          <p:nvPr userDrawn="1"/>
        </p:nvSpPr>
        <p:spPr>
          <a:xfrm>
            <a:off x="8247457" y="4840647"/>
            <a:ext cx="764382" cy="261610"/>
          </a:xfrm>
          <a:prstGeom prst="rect">
            <a:avLst/>
          </a:prstGeom>
          <a:noFill/>
        </p:spPr>
        <p:txBody>
          <a:bodyPr wrap="square" rtlCol="0">
            <a:spAutoFit/>
          </a:bodyPr>
          <a:lstStyle/>
          <a:p>
            <a:r>
              <a:rPr lang="pt-BR" sz="1100" i="1" dirty="0">
                <a:solidFill>
                  <a:schemeClr val="tx1"/>
                </a:solidFill>
                <a:latin typeface="Piazzolla" pitchFamily="2" charset="0"/>
              </a:rPr>
              <a:t>maio</a:t>
            </a:r>
            <a:r>
              <a:rPr lang="pt-BR" sz="1100" i="1" dirty="0">
                <a:solidFill>
                  <a:schemeClr val="tx2"/>
                </a:solidFill>
                <a:latin typeface="Piazzolla" pitchFamily="2" charset="0"/>
              </a:rPr>
              <a:t>22</a:t>
            </a:r>
          </a:p>
        </p:txBody>
      </p:sp>
      <p:cxnSp>
        <p:nvCxnSpPr>
          <p:cNvPr id="7" name="Conector reto 6">
            <a:extLst>
              <a:ext uri="{FF2B5EF4-FFF2-40B4-BE49-F238E27FC236}">
                <a16:creationId xmlns:a16="http://schemas.microsoft.com/office/drawing/2014/main" id="{35A587F9-DD98-5EA4-33D3-68C87BF8A4AA}"/>
              </a:ext>
            </a:extLst>
          </p:cNvPr>
          <p:cNvCxnSpPr>
            <a:cxnSpLocks/>
          </p:cNvCxnSpPr>
          <p:nvPr userDrawn="1"/>
        </p:nvCxnSpPr>
        <p:spPr>
          <a:xfrm>
            <a:off x="2187773" y="4991410"/>
            <a:ext cx="208419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Conector reto 8">
            <a:extLst>
              <a:ext uri="{FF2B5EF4-FFF2-40B4-BE49-F238E27FC236}">
                <a16:creationId xmlns:a16="http://schemas.microsoft.com/office/drawing/2014/main" id="{84395EDF-9AF9-51B3-C8DB-8E494F519F68}"/>
              </a:ext>
            </a:extLst>
          </p:cNvPr>
          <p:cNvCxnSpPr>
            <a:cxnSpLocks/>
          </p:cNvCxnSpPr>
          <p:nvPr userDrawn="1"/>
        </p:nvCxnSpPr>
        <p:spPr>
          <a:xfrm>
            <a:off x="5588199" y="4977122"/>
            <a:ext cx="26485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aixaDeTexto 12">
            <a:extLst>
              <a:ext uri="{FF2B5EF4-FFF2-40B4-BE49-F238E27FC236}">
                <a16:creationId xmlns:a16="http://schemas.microsoft.com/office/drawing/2014/main" id="{CD28E32B-FDCE-1273-5C7F-EB756357D643}"/>
              </a:ext>
            </a:extLst>
          </p:cNvPr>
          <p:cNvSpPr txBox="1"/>
          <p:nvPr userDrawn="1"/>
        </p:nvSpPr>
        <p:spPr>
          <a:xfrm>
            <a:off x="259425" y="4860605"/>
            <a:ext cx="1968103" cy="261610"/>
          </a:xfrm>
          <a:prstGeom prst="rect">
            <a:avLst/>
          </a:prstGeom>
          <a:noFill/>
        </p:spPr>
        <p:txBody>
          <a:bodyPr wrap="square" rtlCol="0">
            <a:spAutoFit/>
          </a:bodyPr>
          <a:lstStyle/>
          <a:p>
            <a:r>
              <a:rPr lang="pt-BR" sz="1100" i="0" dirty="0">
                <a:solidFill>
                  <a:schemeClr val="tx1"/>
                </a:solidFill>
                <a:latin typeface="Roc Grotesk Light" panose="00000400000000000000" pitchFamily="50" charset="0"/>
              </a:rPr>
              <a:t>apresentação institucional </a:t>
            </a:r>
          </a:p>
        </p:txBody>
      </p:sp>
      <p:sp>
        <p:nvSpPr>
          <p:cNvPr id="15" name="CaixaDeTexto 14">
            <a:extLst>
              <a:ext uri="{FF2B5EF4-FFF2-40B4-BE49-F238E27FC236}">
                <a16:creationId xmlns:a16="http://schemas.microsoft.com/office/drawing/2014/main" id="{2E5E9B41-FD3E-F757-9763-ECEBD9685F6D}"/>
              </a:ext>
            </a:extLst>
          </p:cNvPr>
          <p:cNvSpPr txBox="1"/>
          <p:nvPr userDrawn="1"/>
        </p:nvSpPr>
        <p:spPr>
          <a:xfrm>
            <a:off x="-68883" y="4859119"/>
            <a:ext cx="475285" cy="261610"/>
          </a:xfrm>
          <a:prstGeom prst="rect">
            <a:avLst/>
          </a:prstGeom>
          <a:noFill/>
        </p:spPr>
        <p:txBody>
          <a:bodyPr wrap="square" rtlCol="0">
            <a:spAutoFit/>
          </a:bodyPr>
          <a:lstStyle/>
          <a:p>
            <a:pPr algn="r"/>
            <a:fld id="{122241FF-642C-43B3-A983-8E657B70E801}" type="slidenum">
              <a:rPr lang="pt-BR" sz="1100" i="0" smtClean="0">
                <a:solidFill>
                  <a:schemeClr val="tx2"/>
                </a:solidFill>
                <a:latin typeface="+mj-lt"/>
              </a:rPr>
              <a:pPr algn="r"/>
              <a:t>‹nº›</a:t>
            </a:fld>
            <a:endParaRPr lang="pt-BR" sz="1100" i="0" dirty="0">
              <a:solidFill>
                <a:schemeClr val="tx2"/>
              </a:solidFill>
              <a:latin typeface="+mj-lt"/>
            </a:endParaRPr>
          </a:p>
        </p:txBody>
      </p:sp>
    </p:spTree>
    <p:extLst>
      <p:ext uri="{BB962C8B-B14F-4D97-AF65-F5344CB8AC3E}">
        <p14:creationId xmlns:p14="http://schemas.microsoft.com/office/powerpoint/2010/main" val="201487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imobiliario">
    <p:spTree>
      <p:nvGrpSpPr>
        <p:cNvPr id="1" name=""/>
        <p:cNvGrpSpPr/>
        <p:nvPr/>
      </p:nvGrpSpPr>
      <p:grpSpPr>
        <a:xfrm>
          <a:off x="0" y="0"/>
          <a:ext cx="0" cy="0"/>
          <a:chOff x="0" y="0"/>
          <a:chExt cx="0" cy="0"/>
        </a:xfrm>
      </p:grpSpPr>
      <p:sp>
        <p:nvSpPr>
          <p:cNvPr id="27" name="CaixaDeTexto 26">
            <a:extLst>
              <a:ext uri="{FF2B5EF4-FFF2-40B4-BE49-F238E27FC236}">
                <a16:creationId xmlns:a16="http://schemas.microsoft.com/office/drawing/2014/main" id="{18269510-063F-C67F-7FFF-1D27DC5277BA}"/>
              </a:ext>
            </a:extLst>
          </p:cNvPr>
          <p:cNvSpPr txBox="1"/>
          <p:nvPr userDrawn="1"/>
        </p:nvSpPr>
        <p:spPr>
          <a:xfrm>
            <a:off x="4124059" y="4781659"/>
            <a:ext cx="475285" cy="261610"/>
          </a:xfrm>
          <a:prstGeom prst="rect">
            <a:avLst/>
          </a:prstGeom>
          <a:noFill/>
        </p:spPr>
        <p:txBody>
          <a:bodyPr wrap="square" rtlCol="0">
            <a:spAutoFit/>
          </a:bodyPr>
          <a:lstStyle/>
          <a:p>
            <a:pPr algn="r"/>
            <a:fld id="{122241FF-642C-43B3-A983-8E657B70E801}" type="slidenum">
              <a:rPr lang="pt-BR" sz="1100" i="0" smtClean="0">
                <a:solidFill>
                  <a:schemeClr val="bg1"/>
                </a:solidFill>
                <a:latin typeface="+mj-lt"/>
              </a:rPr>
              <a:pPr algn="r"/>
              <a:t>‹nº›</a:t>
            </a:fld>
            <a:endParaRPr lang="pt-BR" sz="1100" i="0" dirty="0">
              <a:solidFill>
                <a:schemeClr val="bg1"/>
              </a:solidFill>
              <a:latin typeface="+mj-lt"/>
            </a:endParaRPr>
          </a:p>
        </p:txBody>
      </p:sp>
      <p:pic>
        <p:nvPicPr>
          <p:cNvPr id="2" name="Gráfico 1">
            <a:extLst>
              <a:ext uri="{FF2B5EF4-FFF2-40B4-BE49-F238E27FC236}">
                <a16:creationId xmlns:a16="http://schemas.microsoft.com/office/drawing/2014/main" id="{9F650EE2-86CE-53FB-837F-D1C8B00C3F1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0000"/>
          <a:stretch/>
        </p:blipFill>
        <p:spPr>
          <a:xfrm>
            <a:off x="8952996" y="4680012"/>
            <a:ext cx="191004" cy="382008"/>
          </a:xfrm>
          <a:prstGeom prst="rect">
            <a:avLst/>
          </a:prstGeom>
        </p:spPr>
      </p:pic>
      <p:sp>
        <p:nvSpPr>
          <p:cNvPr id="5" name="Retângulo: Cantos Arredondados 4">
            <a:extLst>
              <a:ext uri="{FF2B5EF4-FFF2-40B4-BE49-F238E27FC236}">
                <a16:creationId xmlns:a16="http://schemas.microsoft.com/office/drawing/2014/main" id="{23C42301-D639-DAB8-4768-2C0F3EE2C922}"/>
              </a:ext>
            </a:extLst>
          </p:cNvPr>
          <p:cNvSpPr/>
          <p:nvPr userDrawn="1"/>
        </p:nvSpPr>
        <p:spPr>
          <a:xfrm>
            <a:off x="4124059" y="4723212"/>
            <a:ext cx="4724741" cy="309612"/>
          </a:xfrm>
          <a:prstGeom prst="roundRect">
            <a:avLst>
              <a:gd name="adj" fmla="val 50000"/>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Texto 5">
            <a:extLst>
              <a:ext uri="{FF2B5EF4-FFF2-40B4-BE49-F238E27FC236}">
                <a16:creationId xmlns:a16="http://schemas.microsoft.com/office/drawing/2014/main" id="{351890B1-5A0B-931B-F5B9-17B9C880A7E4}"/>
              </a:ext>
            </a:extLst>
          </p:cNvPr>
          <p:cNvSpPr txBox="1">
            <a:spLocks/>
          </p:cNvSpPr>
          <p:nvPr userDrawn="1"/>
        </p:nvSpPr>
        <p:spPr>
          <a:xfrm>
            <a:off x="5919054" y="4760257"/>
            <a:ext cx="1134749" cy="186973"/>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dirty="0">
                <a:solidFill>
                  <a:schemeClr val="bg1"/>
                </a:solidFill>
                <a:latin typeface="+mj-lt"/>
              </a:rPr>
              <a:t>Consulta Formal </a:t>
            </a:r>
            <a:endParaRPr lang="pt-BR" sz="1000" kern="1200" dirty="0">
              <a:solidFill>
                <a:schemeClr val="bg1"/>
              </a:solidFill>
              <a:latin typeface="Roc Grotesk" panose="00000500000000000000" pitchFamily="50" charset="0"/>
            </a:endParaRPr>
          </a:p>
        </p:txBody>
      </p:sp>
      <p:sp>
        <p:nvSpPr>
          <p:cNvPr id="10" name="Espaço Reservado para Texto 5">
            <a:extLst>
              <a:ext uri="{FF2B5EF4-FFF2-40B4-BE49-F238E27FC236}">
                <a16:creationId xmlns:a16="http://schemas.microsoft.com/office/drawing/2014/main" id="{72FFAB15-33D9-7544-E212-373BF3EA6211}"/>
              </a:ext>
            </a:extLst>
          </p:cNvPr>
          <p:cNvSpPr txBox="1">
            <a:spLocks/>
          </p:cNvSpPr>
          <p:nvPr userDrawn="1"/>
        </p:nvSpPr>
        <p:spPr>
          <a:xfrm>
            <a:off x="7848601" y="4795025"/>
            <a:ext cx="829608" cy="152205"/>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kern="1200" dirty="0">
                <a:solidFill>
                  <a:schemeClr val="bg1"/>
                </a:solidFill>
                <a:latin typeface="Roc Grotesk" panose="00000500000000000000" pitchFamily="50" charset="0"/>
              </a:rPr>
              <a:t>Maio 2024</a:t>
            </a:r>
          </a:p>
        </p:txBody>
      </p:sp>
    </p:spTree>
    <p:extLst>
      <p:ext uri="{BB962C8B-B14F-4D97-AF65-F5344CB8AC3E}">
        <p14:creationId xmlns:p14="http://schemas.microsoft.com/office/powerpoint/2010/main" val="206230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solidFill>
        <a:effectLst/>
      </p:bgPr>
    </p:bg>
    <p:spTree>
      <p:nvGrpSpPr>
        <p:cNvPr id="1" name=""/>
        <p:cNvGrpSpPr/>
        <p:nvPr/>
      </p:nvGrpSpPr>
      <p:grpSpPr>
        <a:xfrm>
          <a:off x="0" y="0"/>
          <a:ext cx="0" cy="0"/>
          <a:chOff x="0" y="0"/>
          <a:chExt cx="0" cy="0"/>
        </a:xfrm>
      </p:grpSpPr>
      <p:pic>
        <p:nvPicPr>
          <p:cNvPr id="23" name="Gráfico 22">
            <a:extLst>
              <a:ext uri="{FF2B5EF4-FFF2-40B4-BE49-F238E27FC236}">
                <a16:creationId xmlns:a16="http://schemas.microsoft.com/office/drawing/2014/main" id="{02D4A953-8561-6760-6454-B1AB1DFFEC8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0000"/>
          <a:stretch/>
        </p:blipFill>
        <p:spPr>
          <a:xfrm rot="10800000">
            <a:off x="8709" y="4680012"/>
            <a:ext cx="191004" cy="382008"/>
          </a:xfrm>
          <a:prstGeom prst="rect">
            <a:avLst/>
          </a:prstGeom>
        </p:spPr>
      </p:pic>
      <p:sp>
        <p:nvSpPr>
          <p:cNvPr id="25" name="Retângulo: Cantos Arredondados 24">
            <a:extLst>
              <a:ext uri="{FF2B5EF4-FFF2-40B4-BE49-F238E27FC236}">
                <a16:creationId xmlns:a16="http://schemas.microsoft.com/office/drawing/2014/main" id="{4F77EBEE-45A1-0624-670B-33E78CC97FA7}"/>
              </a:ext>
            </a:extLst>
          </p:cNvPr>
          <p:cNvSpPr/>
          <p:nvPr userDrawn="1"/>
        </p:nvSpPr>
        <p:spPr>
          <a:xfrm>
            <a:off x="274871" y="4723212"/>
            <a:ext cx="4724741" cy="309612"/>
          </a:xfrm>
          <a:prstGeom prst="roundRect">
            <a:avLst>
              <a:gd name="adj" fmla="val 50000"/>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Espaço Reservado para Texto 5">
            <a:extLst>
              <a:ext uri="{FF2B5EF4-FFF2-40B4-BE49-F238E27FC236}">
                <a16:creationId xmlns:a16="http://schemas.microsoft.com/office/drawing/2014/main" id="{DFA45265-BE92-17FA-F8F4-DB8F22D7DC72}"/>
              </a:ext>
            </a:extLst>
          </p:cNvPr>
          <p:cNvSpPr txBox="1">
            <a:spLocks/>
          </p:cNvSpPr>
          <p:nvPr userDrawn="1"/>
        </p:nvSpPr>
        <p:spPr>
          <a:xfrm>
            <a:off x="2039110" y="4760257"/>
            <a:ext cx="1196262" cy="186973"/>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dirty="0">
                <a:solidFill>
                  <a:schemeClr val="bg1"/>
                </a:solidFill>
                <a:latin typeface="+mj-lt"/>
              </a:rPr>
              <a:t>Consulta Formal</a:t>
            </a:r>
            <a:endParaRPr lang="pt-BR" sz="1000" kern="1200" dirty="0">
              <a:solidFill>
                <a:schemeClr val="bg1"/>
              </a:solidFill>
              <a:latin typeface="Roc Grotesk" panose="00000500000000000000" pitchFamily="50" charset="0"/>
            </a:endParaRPr>
          </a:p>
        </p:txBody>
      </p:sp>
      <p:sp>
        <p:nvSpPr>
          <p:cNvPr id="28" name="Espaço Reservado para Texto 5">
            <a:extLst>
              <a:ext uri="{FF2B5EF4-FFF2-40B4-BE49-F238E27FC236}">
                <a16:creationId xmlns:a16="http://schemas.microsoft.com/office/drawing/2014/main" id="{9854276B-2280-BA57-9479-950971AFBD15}"/>
              </a:ext>
            </a:extLst>
          </p:cNvPr>
          <p:cNvSpPr txBox="1">
            <a:spLocks/>
          </p:cNvSpPr>
          <p:nvPr userDrawn="1"/>
        </p:nvSpPr>
        <p:spPr>
          <a:xfrm>
            <a:off x="432410" y="4795025"/>
            <a:ext cx="702391" cy="117439"/>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kern="1200" dirty="0">
                <a:solidFill>
                  <a:schemeClr val="bg1"/>
                </a:solidFill>
                <a:latin typeface="Roc Grotesk" panose="00000500000000000000" pitchFamily="50" charset="0"/>
              </a:rPr>
              <a:t>Maio 2024</a:t>
            </a:r>
          </a:p>
        </p:txBody>
      </p:sp>
      <p:sp>
        <p:nvSpPr>
          <p:cNvPr id="20" name="CaixaDeTexto 19">
            <a:extLst>
              <a:ext uri="{FF2B5EF4-FFF2-40B4-BE49-F238E27FC236}">
                <a16:creationId xmlns:a16="http://schemas.microsoft.com/office/drawing/2014/main" id="{06D8446E-E914-E84F-633A-3E5C52176430}"/>
              </a:ext>
            </a:extLst>
          </p:cNvPr>
          <p:cNvSpPr txBox="1"/>
          <p:nvPr userDrawn="1"/>
        </p:nvSpPr>
        <p:spPr>
          <a:xfrm>
            <a:off x="4524327" y="4781659"/>
            <a:ext cx="475285" cy="261610"/>
          </a:xfrm>
          <a:prstGeom prst="rect">
            <a:avLst/>
          </a:prstGeom>
          <a:noFill/>
        </p:spPr>
        <p:txBody>
          <a:bodyPr wrap="square" rtlCol="0">
            <a:spAutoFit/>
          </a:bodyPr>
          <a:lstStyle/>
          <a:p>
            <a:pPr algn="r"/>
            <a:fld id="{122241FF-642C-43B3-A983-8E657B70E801}" type="slidenum">
              <a:rPr lang="pt-BR" sz="1100" i="0" smtClean="0">
                <a:solidFill>
                  <a:schemeClr val="bg1"/>
                </a:solidFill>
                <a:latin typeface="+mj-lt"/>
              </a:rPr>
              <a:pPr algn="r"/>
              <a:t>‹nº›</a:t>
            </a:fld>
            <a:endParaRPr lang="pt-BR" sz="1100" i="0" dirty="0">
              <a:solidFill>
                <a:schemeClr val="bg1"/>
              </a:solidFill>
              <a:latin typeface="+mj-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2"/>
        </a:solidFill>
        <a:effectLst/>
      </p:bgPr>
    </p:bg>
    <p:spTree>
      <p:nvGrpSpPr>
        <p:cNvPr id="1" name=""/>
        <p:cNvGrpSpPr/>
        <p:nvPr/>
      </p:nvGrpSpPr>
      <p:grpSpPr>
        <a:xfrm>
          <a:off x="0" y="0"/>
          <a:ext cx="0" cy="0"/>
          <a:chOff x="0" y="0"/>
          <a:chExt cx="0" cy="0"/>
        </a:xfrm>
      </p:grpSpPr>
      <p:pic>
        <p:nvPicPr>
          <p:cNvPr id="23" name="Gráfico 22">
            <a:extLst>
              <a:ext uri="{FF2B5EF4-FFF2-40B4-BE49-F238E27FC236}">
                <a16:creationId xmlns:a16="http://schemas.microsoft.com/office/drawing/2014/main" id="{02D4A953-8561-6760-6454-B1AB1DFFEC8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0000"/>
          <a:stretch/>
        </p:blipFill>
        <p:spPr>
          <a:xfrm>
            <a:off x="8952996" y="4680012"/>
            <a:ext cx="191004" cy="382008"/>
          </a:xfrm>
          <a:prstGeom prst="rect">
            <a:avLst/>
          </a:prstGeom>
        </p:spPr>
      </p:pic>
      <p:sp>
        <p:nvSpPr>
          <p:cNvPr id="25" name="Retângulo: Cantos Arredondados 24">
            <a:extLst>
              <a:ext uri="{FF2B5EF4-FFF2-40B4-BE49-F238E27FC236}">
                <a16:creationId xmlns:a16="http://schemas.microsoft.com/office/drawing/2014/main" id="{4F77EBEE-45A1-0624-670B-33E78CC97FA7}"/>
              </a:ext>
            </a:extLst>
          </p:cNvPr>
          <p:cNvSpPr/>
          <p:nvPr userDrawn="1"/>
        </p:nvSpPr>
        <p:spPr>
          <a:xfrm>
            <a:off x="4124059" y="4723212"/>
            <a:ext cx="4724741" cy="309612"/>
          </a:xfrm>
          <a:prstGeom prst="roundRect">
            <a:avLst>
              <a:gd name="adj" fmla="val 50000"/>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Espaço Reservado para Texto 5">
            <a:extLst>
              <a:ext uri="{FF2B5EF4-FFF2-40B4-BE49-F238E27FC236}">
                <a16:creationId xmlns:a16="http://schemas.microsoft.com/office/drawing/2014/main" id="{9854276B-2280-BA57-9479-950971AFBD15}"/>
              </a:ext>
            </a:extLst>
          </p:cNvPr>
          <p:cNvSpPr txBox="1">
            <a:spLocks/>
          </p:cNvSpPr>
          <p:nvPr userDrawn="1"/>
        </p:nvSpPr>
        <p:spPr>
          <a:xfrm>
            <a:off x="7800975" y="4795025"/>
            <a:ext cx="877233" cy="152205"/>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kern="1200" dirty="0">
                <a:solidFill>
                  <a:schemeClr val="bg1"/>
                </a:solidFill>
                <a:latin typeface="Roc Grotesk" panose="00000500000000000000" pitchFamily="50" charset="0"/>
              </a:rPr>
              <a:t>o 2024</a:t>
            </a:r>
          </a:p>
        </p:txBody>
      </p:sp>
      <p:sp>
        <p:nvSpPr>
          <p:cNvPr id="2" name="CaixaDeTexto 1">
            <a:extLst>
              <a:ext uri="{FF2B5EF4-FFF2-40B4-BE49-F238E27FC236}">
                <a16:creationId xmlns:a16="http://schemas.microsoft.com/office/drawing/2014/main" id="{017FAABF-BD83-1179-DC08-F083B58A412F}"/>
              </a:ext>
            </a:extLst>
          </p:cNvPr>
          <p:cNvSpPr txBox="1"/>
          <p:nvPr userDrawn="1"/>
        </p:nvSpPr>
        <p:spPr>
          <a:xfrm>
            <a:off x="4124059" y="4781659"/>
            <a:ext cx="475285" cy="261610"/>
          </a:xfrm>
          <a:prstGeom prst="rect">
            <a:avLst/>
          </a:prstGeom>
          <a:noFill/>
        </p:spPr>
        <p:txBody>
          <a:bodyPr wrap="square" rtlCol="0">
            <a:spAutoFit/>
          </a:bodyPr>
          <a:lstStyle/>
          <a:p>
            <a:pPr algn="r"/>
            <a:fld id="{122241FF-642C-43B3-A983-8E657B70E801}" type="slidenum">
              <a:rPr lang="pt-BR" sz="1100" i="0" smtClean="0">
                <a:solidFill>
                  <a:schemeClr val="bg1"/>
                </a:solidFill>
                <a:latin typeface="+mj-lt"/>
              </a:rPr>
              <a:pPr algn="r"/>
              <a:t>‹nº›</a:t>
            </a:fld>
            <a:endParaRPr lang="pt-BR" sz="1100" i="0" dirty="0">
              <a:solidFill>
                <a:schemeClr val="bg1"/>
              </a:solidFill>
              <a:latin typeface="+mj-lt"/>
            </a:endParaRPr>
          </a:p>
        </p:txBody>
      </p:sp>
      <p:sp>
        <p:nvSpPr>
          <p:cNvPr id="3" name="Espaço Reservado para Texto 5">
            <a:extLst>
              <a:ext uri="{FF2B5EF4-FFF2-40B4-BE49-F238E27FC236}">
                <a16:creationId xmlns:a16="http://schemas.microsoft.com/office/drawing/2014/main" id="{BA7CC98F-5824-1FCF-0755-B6A8D249F050}"/>
              </a:ext>
            </a:extLst>
          </p:cNvPr>
          <p:cNvSpPr txBox="1">
            <a:spLocks/>
          </p:cNvSpPr>
          <p:nvPr userDrawn="1"/>
        </p:nvSpPr>
        <p:spPr>
          <a:xfrm>
            <a:off x="5926674" y="4760257"/>
            <a:ext cx="1119509" cy="186973"/>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dirty="0">
                <a:solidFill>
                  <a:schemeClr val="bg1"/>
                </a:solidFill>
                <a:latin typeface="+mj-lt"/>
              </a:rPr>
              <a:t>Consulta Formal</a:t>
            </a:r>
            <a:endParaRPr lang="pt-BR" sz="1000" kern="1200" dirty="0">
              <a:solidFill>
                <a:schemeClr val="bg1"/>
              </a:solidFill>
              <a:latin typeface="Roc Grotesk" panose="00000500000000000000" pitchFamily="50" charset="0"/>
            </a:endParaRPr>
          </a:p>
        </p:txBody>
      </p:sp>
    </p:spTree>
    <p:extLst>
      <p:ext uri="{BB962C8B-B14F-4D97-AF65-F5344CB8AC3E}">
        <p14:creationId xmlns:p14="http://schemas.microsoft.com/office/powerpoint/2010/main" val="185991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4" name="Imagem 13" descr="Uma imagem contendo tecido, mulher&#10;&#10;Descrição gerada automaticamente">
            <a:extLst>
              <a:ext uri="{FF2B5EF4-FFF2-40B4-BE49-F238E27FC236}">
                <a16:creationId xmlns:a16="http://schemas.microsoft.com/office/drawing/2014/main" id="{1BC12876-4440-C746-5779-C05BD680E8ED}"/>
              </a:ext>
            </a:extLst>
          </p:cNvPr>
          <p:cNvPicPr>
            <a:picLocks noChangeAspect="1"/>
          </p:cNvPicPr>
          <p:nvPr userDrawn="1"/>
        </p:nvPicPr>
        <p:blipFill rotWithShape="1">
          <a:blip r:embed="rId2" cstate="screen">
            <a:grayscl/>
            <a:alphaModFix amt="20000"/>
            <a:extLst>
              <a:ext uri="{28A0092B-C50C-407E-A947-70E740481C1C}">
                <a14:useLocalDpi xmlns:a14="http://schemas.microsoft.com/office/drawing/2010/main"/>
              </a:ext>
            </a:extLst>
          </a:blip>
          <a:srcRect t="10989" b="4636"/>
          <a:stretch/>
        </p:blipFill>
        <p:spPr>
          <a:xfrm>
            <a:off x="0" y="-1"/>
            <a:ext cx="9144000" cy="5143501"/>
          </a:xfrm>
          <a:prstGeom prst="rect">
            <a:avLst/>
          </a:prstGeom>
        </p:spPr>
      </p:pic>
      <p:pic>
        <p:nvPicPr>
          <p:cNvPr id="3" name="Gráfico 2">
            <a:extLst>
              <a:ext uri="{FF2B5EF4-FFF2-40B4-BE49-F238E27FC236}">
                <a16:creationId xmlns:a16="http://schemas.microsoft.com/office/drawing/2014/main" id="{E90FD219-77B9-62C9-E85D-9BA3E70B4EF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0000"/>
          <a:stretch/>
        </p:blipFill>
        <p:spPr>
          <a:xfrm>
            <a:off x="8952996" y="4680012"/>
            <a:ext cx="191004" cy="382008"/>
          </a:xfrm>
          <a:prstGeom prst="rect">
            <a:avLst/>
          </a:prstGeom>
        </p:spPr>
      </p:pic>
      <p:sp>
        <p:nvSpPr>
          <p:cNvPr id="4" name="Retângulo: Cantos Arredondados 3">
            <a:extLst>
              <a:ext uri="{FF2B5EF4-FFF2-40B4-BE49-F238E27FC236}">
                <a16:creationId xmlns:a16="http://schemas.microsoft.com/office/drawing/2014/main" id="{D79438D9-9621-5CE7-60B8-C12A666D7A87}"/>
              </a:ext>
            </a:extLst>
          </p:cNvPr>
          <p:cNvSpPr/>
          <p:nvPr userDrawn="1"/>
        </p:nvSpPr>
        <p:spPr>
          <a:xfrm>
            <a:off x="4124059" y="4723212"/>
            <a:ext cx="4724741" cy="309612"/>
          </a:xfrm>
          <a:prstGeom prst="roundRect">
            <a:avLst>
              <a:gd name="adj" fmla="val 50000"/>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Texto 5">
            <a:extLst>
              <a:ext uri="{FF2B5EF4-FFF2-40B4-BE49-F238E27FC236}">
                <a16:creationId xmlns:a16="http://schemas.microsoft.com/office/drawing/2014/main" id="{4DD82E1D-4698-D828-97BC-1FA5FAC7F2D2}"/>
              </a:ext>
            </a:extLst>
          </p:cNvPr>
          <p:cNvSpPr txBox="1">
            <a:spLocks/>
          </p:cNvSpPr>
          <p:nvPr userDrawn="1"/>
        </p:nvSpPr>
        <p:spPr>
          <a:xfrm>
            <a:off x="7975817" y="4795025"/>
            <a:ext cx="702391" cy="117439"/>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kern="1200" dirty="0">
                <a:solidFill>
                  <a:schemeClr val="tx2"/>
                </a:solidFill>
                <a:latin typeface="Roc Grotesk" panose="00000500000000000000" pitchFamily="50" charset="0"/>
              </a:rPr>
              <a:t>Maio 2024</a:t>
            </a:r>
          </a:p>
        </p:txBody>
      </p:sp>
      <p:sp>
        <p:nvSpPr>
          <p:cNvPr id="15" name="CaixaDeTexto 14">
            <a:extLst>
              <a:ext uri="{FF2B5EF4-FFF2-40B4-BE49-F238E27FC236}">
                <a16:creationId xmlns:a16="http://schemas.microsoft.com/office/drawing/2014/main" id="{76EE8383-8358-48B5-BCC8-5DEF38B460BB}"/>
              </a:ext>
            </a:extLst>
          </p:cNvPr>
          <p:cNvSpPr txBox="1"/>
          <p:nvPr userDrawn="1"/>
        </p:nvSpPr>
        <p:spPr>
          <a:xfrm>
            <a:off x="4124059" y="4781659"/>
            <a:ext cx="475285" cy="261610"/>
          </a:xfrm>
          <a:prstGeom prst="rect">
            <a:avLst/>
          </a:prstGeom>
          <a:noFill/>
        </p:spPr>
        <p:txBody>
          <a:bodyPr wrap="square" rtlCol="0">
            <a:spAutoFit/>
          </a:bodyPr>
          <a:lstStyle/>
          <a:p>
            <a:pPr algn="r"/>
            <a:fld id="{122241FF-642C-43B3-A983-8E657B70E801}" type="slidenum">
              <a:rPr lang="pt-BR" sz="1100" i="0" smtClean="0">
                <a:solidFill>
                  <a:schemeClr val="tx2"/>
                </a:solidFill>
                <a:latin typeface="+mj-lt"/>
              </a:rPr>
              <a:pPr algn="r"/>
              <a:t>‹nº›</a:t>
            </a:fld>
            <a:endParaRPr lang="pt-BR" sz="1100" i="0" dirty="0">
              <a:solidFill>
                <a:schemeClr val="tx2"/>
              </a:solidFill>
              <a:latin typeface="+mj-lt"/>
            </a:endParaRPr>
          </a:p>
        </p:txBody>
      </p:sp>
      <p:sp>
        <p:nvSpPr>
          <p:cNvPr id="17" name="Espaço Reservado para Texto 5">
            <a:extLst>
              <a:ext uri="{FF2B5EF4-FFF2-40B4-BE49-F238E27FC236}">
                <a16:creationId xmlns:a16="http://schemas.microsoft.com/office/drawing/2014/main" id="{46F11053-14A2-E587-4B11-E1A711609E04}"/>
              </a:ext>
            </a:extLst>
          </p:cNvPr>
          <p:cNvSpPr txBox="1">
            <a:spLocks/>
          </p:cNvSpPr>
          <p:nvPr userDrawn="1"/>
        </p:nvSpPr>
        <p:spPr>
          <a:xfrm>
            <a:off x="5949534" y="4760257"/>
            <a:ext cx="1073789" cy="186973"/>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kern="1200" dirty="0">
                <a:solidFill>
                  <a:schemeClr val="tx2"/>
                </a:solidFill>
                <a:latin typeface="+mj-lt"/>
              </a:rPr>
              <a:t>Consulta Formal</a:t>
            </a:r>
            <a:endParaRPr lang="pt-BR" sz="1000" kern="1200" dirty="0">
              <a:solidFill>
                <a:schemeClr val="tx2"/>
              </a:solidFill>
              <a:latin typeface="Roc Grotesk" panose="00000500000000000000" pitchFamily="50" charset="0"/>
            </a:endParaRPr>
          </a:p>
        </p:txBody>
      </p:sp>
    </p:spTree>
    <p:extLst>
      <p:ext uri="{BB962C8B-B14F-4D97-AF65-F5344CB8AC3E}">
        <p14:creationId xmlns:p14="http://schemas.microsoft.com/office/powerpoint/2010/main" val="317973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4"/>
        </a:solidFill>
        <a:effectLst/>
      </p:bgPr>
    </p:bg>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1BC12876-4440-C746-5779-C05BD680E8ED}"/>
              </a:ext>
            </a:extLst>
          </p:cNvPr>
          <p:cNvPicPr>
            <a:picLocks noChangeAspect="1"/>
          </p:cNvPicPr>
          <p:nvPr userDrawn="1"/>
        </p:nvPicPr>
        <p:blipFill>
          <a:blip r:embed="rId2" cstate="print">
            <a:alphaModFix amt="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7841" b="7841"/>
          <a:stretch/>
        </p:blipFill>
        <p:spPr>
          <a:xfrm>
            <a:off x="0" y="-1"/>
            <a:ext cx="9144000" cy="5143501"/>
          </a:xfrm>
          <a:prstGeom prst="rect">
            <a:avLst/>
          </a:prstGeom>
        </p:spPr>
      </p:pic>
      <p:pic>
        <p:nvPicPr>
          <p:cNvPr id="3" name="Gráfico 2">
            <a:extLst>
              <a:ext uri="{FF2B5EF4-FFF2-40B4-BE49-F238E27FC236}">
                <a16:creationId xmlns:a16="http://schemas.microsoft.com/office/drawing/2014/main" id="{E90FD219-77B9-62C9-E85D-9BA3E70B4EF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50000"/>
          <a:stretch/>
        </p:blipFill>
        <p:spPr>
          <a:xfrm>
            <a:off x="8952996" y="4680012"/>
            <a:ext cx="191004" cy="382008"/>
          </a:xfrm>
          <a:prstGeom prst="rect">
            <a:avLst/>
          </a:prstGeom>
        </p:spPr>
      </p:pic>
      <p:sp>
        <p:nvSpPr>
          <p:cNvPr id="4" name="Retângulo: Cantos Arredondados 3">
            <a:extLst>
              <a:ext uri="{FF2B5EF4-FFF2-40B4-BE49-F238E27FC236}">
                <a16:creationId xmlns:a16="http://schemas.microsoft.com/office/drawing/2014/main" id="{D79438D9-9621-5CE7-60B8-C12A666D7A87}"/>
              </a:ext>
            </a:extLst>
          </p:cNvPr>
          <p:cNvSpPr/>
          <p:nvPr userDrawn="1"/>
        </p:nvSpPr>
        <p:spPr>
          <a:xfrm>
            <a:off x="4124059" y="4723212"/>
            <a:ext cx="4724741" cy="309612"/>
          </a:xfrm>
          <a:prstGeom prst="roundRect">
            <a:avLst>
              <a:gd name="adj" fmla="val 50000"/>
            </a:avLst>
          </a:prstGeom>
          <a:no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Texto 5">
            <a:extLst>
              <a:ext uri="{FF2B5EF4-FFF2-40B4-BE49-F238E27FC236}">
                <a16:creationId xmlns:a16="http://schemas.microsoft.com/office/drawing/2014/main" id="{4DD82E1D-4698-D828-97BC-1FA5FAC7F2D2}"/>
              </a:ext>
            </a:extLst>
          </p:cNvPr>
          <p:cNvSpPr txBox="1">
            <a:spLocks/>
          </p:cNvSpPr>
          <p:nvPr userDrawn="1"/>
        </p:nvSpPr>
        <p:spPr>
          <a:xfrm>
            <a:off x="7975817" y="4795025"/>
            <a:ext cx="702391" cy="117439"/>
          </a:xfrm>
          <a:prstGeom prst="rect">
            <a:avLst/>
          </a:prstGeom>
          <a:noFill/>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kern="1200" dirty="0">
                <a:solidFill>
                  <a:schemeClr val="bg1"/>
                </a:solidFill>
                <a:latin typeface="Roc Grotesk" panose="00000500000000000000" pitchFamily="50" charset="0"/>
              </a:rPr>
              <a:t>Maio 2024</a:t>
            </a:r>
          </a:p>
        </p:txBody>
      </p:sp>
      <p:sp>
        <p:nvSpPr>
          <p:cNvPr id="2" name="CaixaDeTexto 1">
            <a:extLst>
              <a:ext uri="{FF2B5EF4-FFF2-40B4-BE49-F238E27FC236}">
                <a16:creationId xmlns:a16="http://schemas.microsoft.com/office/drawing/2014/main" id="{A0CCC87C-6427-8479-94D8-1D013F305A7E}"/>
              </a:ext>
            </a:extLst>
          </p:cNvPr>
          <p:cNvSpPr txBox="1"/>
          <p:nvPr userDrawn="1"/>
        </p:nvSpPr>
        <p:spPr>
          <a:xfrm>
            <a:off x="4124059" y="4781659"/>
            <a:ext cx="475285" cy="261610"/>
          </a:xfrm>
          <a:prstGeom prst="rect">
            <a:avLst/>
          </a:prstGeom>
          <a:noFill/>
        </p:spPr>
        <p:txBody>
          <a:bodyPr wrap="square" rtlCol="0">
            <a:spAutoFit/>
          </a:bodyPr>
          <a:lstStyle/>
          <a:p>
            <a:pPr algn="r"/>
            <a:fld id="{122241FF-642C-43B3-A983-8E657B70E801}" type="slidenum">
              <a:rPr lang="pt-BR" sz="1100" i="0" smtClean="0">
                <a:solidFill>
                  <a:schemeClr val="bg1"/>
                </a:solidFill>
                <a:latin typeface="+mj-lt"/>
              </a:rPr>
              <a:pPr algn="r"/>
              <a:t>‹nº›</a:t>
            </a:fld>
            <a:endParaRPr lang="pt-BR" sz="1100" i="0" dirty="0">
              <a:solidFill>
                <a:schemeClr val="bg1"/>
              </a:solidFill>
              <a:latin typeface="+mj-lt"/>
            </a:endParaRPr>
          </a:p>
        </p:txBody>
      </p:sp>
      <p:sp>
        <p:nvSpPr>
          <p:cNvPr id="5" name="Espaço Reservado para Texto 5">
            <a:extLst>
              <a:ext uri="{FF2B5EF4-FFF2-40B4-BE49-F238E27FC236}">
                <a16:creationId xmlns:a16="http://schemas.microsoft.com/office/drawing/2014/main" id="{F29BD33A-953A-77D4-F080-FABFCBC0DC5C}"/>
              </a:ext>
            </a:extLst>
          </p:cNvPr>
          <p:cNvSpPr txBox="1">
            <a:spLocks/>
          </p:cNvSpPr>
          <p:nvPr userDrawn="1"/>
        </p:nvSpPr>
        <p:spPr>
          <a:xfrm>
            <a:off x="5205091" y="4755227"/>
            <a:ext cx="2164979" cy="186973"/>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dirty="0" err="1">
                <a:solidFill>
                  <a:schemeClr val="bg1"/>
                </a:solidFill>
                <a:latin typeface="+mj-lt"/>
              </a:rPr>
              <a:t>Template</a:t>
            </a:r>
            <a:r>
              <a:rPr lang="pt-BR" sz="1000" dirty="0">
                <a:solidFill>
                  <a:schemeClr val="bg1"/>
                </a:solidFill>
                <a:latin typeface="+mj-lt"/>
              </a:rPr>
              <a:t> de apresentações 2024</a:t>
            </a:r>
            <a:endParaRPr lang="pt-BR" sz="1000" kern="1200" dirty="0">
              <a:solidFill>
                <a:schemeClr val="bg1"/>
              </a:solidFill>
              <a:latin typeface="Roc Grotesk" panose="00000500000000000000" pitchFamily="50" charset="0"/>
            </a:endParaRPr>
          </a:p>
        </p:txBody>
      </p:sp>
    </p:spTree>
    <p:extLst>
      <p:ext uri="{BB962C8B-B14F-4D97-AF65-F5344CB8AC3E}">
        <p14:creationId xmlns:p14="http://schemas.microsoft.com/office/powerpoint/2010/main" val="357405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99462D31-1597-D33F-B810-9D2CB982DE2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0000"/>
          <a:stretch/>
        </p:blipFill>
        <p:spPr>
          <a:xfrm>
            <a:off x="8952996" y="4680012"/>
            <a:ext cx="191004" cy="382008"/>
          </a:xfrm>
          <a:prstGeom prst="rect">
            <a:avLst/>
          </a:prstGeom>
        </p:spPr>
      </p:pic>
      <p:sp>
        <p:nvSpPr>
          <p:cNvPr id="5" name="Retângulo: Cantos Arredondados 4">
            <a:extLst>
              <a:ext uri="{FF2B5EF4-FFF2-40B4-BE49-F238E27FC236}">
                <a16:creationId xmlns:a16="http://schemas.microsoft.com/office/drawing/2014/main" id="{8BC5DEB3-3E76-8A2C-CCB5-20794012EAE5}"/>
              </a:ext>
            </a:extLst>
          </p:cNvPr>
          <p:cNvSpPr/>
          <p:nvPr userDrawn="1"/>
        </p:nvSpPr>
        <p:spPr>
          <a:xfrm>
            <a:off x="4124059" y="4723212"/>
            <a:ext cx="4724741" cy="309612"/>
          </a:xfrm>
          <a:prstGeom prst="roundRect">
            <a:avLst>
              <a:gd name="adj" fmla="val 50000"/>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Texto 5">
            <a:extLst>
              <a:ext uri="{FF2B5EF4-FFF2-40B4-BE49-F238E27FC236}">
                <a16:creationId xmlns:a16="http://schemas.microsoft.com/office/drawing/2014/main" id="{33371F97-C21A-57EC-60BA-404AAFE35C54}"/>
              </a:ext>
            </a:extLst>
          </p:cNvPr>
          <p:cNvSpPr txBox="1">
            <a:spLocks/>
          </p:cNvSpPr>
          <p:nvPr userDrawn="1"/>
        </p:nvSpPr>
        <p:spPr>
          <a:xfrm>
            <a:off x="7975817" y="4795025"/>
            <a:ext cx="702391" cy="117439"/>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kern="1200" dirty="0">
                <a:solidFill>
                  <a:schemeClr val="tx1"/>
                </a:solidFill>
                <a:latin typeface="Roc Grotesk" panose="00000500000000000000" pitchFamily="50" charset="0"/>
              </a:rPr>
              <a:t>Maio 2024</a:t>
            </a:r>
          </a:p>
        </p:txBody>
      </p:sp>
      <p:sp>
        <p:nvSpPr>
          <p:cNvPr id="8" name="CaixaDeTexto 7">
            <a:extLst>
              <a:ext uri="{FF2B5EF4-FFF2-40B4-BE49-F238E27FC236}">
                <a16:creationId xmlns:a16="http://schemas.microsoft.com/office/drawing/2014/main" id="{38FB002E-B4CE-969B-5E59-B51E25A0B63F}"/>
              </a:ext>
            </a:extLst>
          </p:cNvPr>
          <p:cNvSpPr txBox="1"/>
          <p:nvPr userDrawn="1"/>
        </p:nvSpPr>
        <p:spPr>
          <a:xfrm>
            <a:off x="4124059" y="4781659"/>
            <a:ext cx="475285" cy="261610"/>
          </a:xfrm>
          <a:prstGeom prst="rect">
            <a:avLst/>
          </a:prstGeom>
          <a:noFill/>
        </p:spPr>
        <p:txBody>
          <a:bodyPr wrap="square" rtlCol="0">
            <a:spAutoFit/>
          </a:bodyPr>
          <a:lstStyle/>
          <a:p>
            <a:pPr algn="r"/>
            <a:fld id="{122241FF-642C-43B3-A983-8E657B70E801}" type="slidenum">
              <a:rPr lang="pt-BR" sz="1100" i="0" smtClean="0">
                <a:solidFill>
                  <a:schemeClr val="tx1"/>
                </a:solidFill>
                <a:latin typeface="+mj-lt"/>
              </a:rPr>
              <a:pPr algn="r"/>
              <a:t>‹nº›</a:t>
            </a:fld>
            <a:endParaRPr lang="pt-BR" sz="1100" i="0" dirty="0">
              <a:solidFill>
                <a:schemeClr val="tx1"/>
              </a:solidFill>
              <a:latin typeface="+mj-lt"/>
            </a:endParaRPr>
          </a:p>
        </p:txBody>
      </p:sp>
      <p:sp>
        <p:nvSpPr>
          <p:cNvPr id="10" name="Espaço Reservado para Texto 5">
            <a:extLst>
              <a:ext uri="{FF2B5EF4-FFF2-40B4-BE49-F238E27FC236}">
                <a16:creationId xmlns:a16="http://schemas.microsoft.com/office/drawing/2014/main" id="{E0CA6BFE-D687-8F8F-A100-10C983C25BE5}"/>
              </a:ext>
            </a:extLst>
          </p:cNvPr>
          <p:cNvSpPr txBox="1">
            <a:spLocks/>
          </p:cNvSpPr>
          <p:nvPr userDrawn="1"/>
        </p:nvSpPr>
        <p:spPr>
          <a:xfrm>
            <a:off x="5205091" y="4755227"/>
            <a:ext cx="2164979" cy="186973"/>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dirty="0" err="1">
                <a:solidFill>
                  <a:schemeClr val="tx1"/>
                </a:solidFill>
                <a:latin typeface="+mj-lt"/>
              </a:rPr>
              <a:t>Template</a:t>
            </a:r>
            <a:r>
              <a:rPr lang="pt-BR" sz="1000" dirty="0">
                <a:solidFill>
                  <a:schemeClr val="tx1"/>
                </a:solidFill>
                <a:latin typeface="+mj-lt"/>
              </a:rPr>
              <a:t> de apresentações 2024</a:t>
            </a:r>
            <a:endParaRPr lang="pt-BR" sz="1000" kern="1200" dirty="0">
              <a:solidFill>
                <a:schemeClr val="tx1"/>
              </a:solidFill>
              <a:latin typeface="Roc Grotesk" panose="00000500000000000000" pitchFamily="50"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tx2"/>
        </a:solidFill>
        <a:effectLst/>
      </p:bgPr>
    </p:bg>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C9D846A6-A2FE-BD6C-3D29-C7840AB632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50000"/>
          <a:stretch/>
        </p:blipFill>
        <p:spPr>
          <a:xfrm>
            <a:off x="8952996" y="4680012"/>
            <a:ext cx="191004" cy="382008"/>
          </a:xfrm>
          <a:prstGeom prst="rect">
            <a:avLst/>
          </a:prstGeom>
        </p:spPr>
      </p:pic>
      <p:sp>
        <p:nvSpPr>
          <p:cNvPr id="5" name="Retângulo: Cantos Arredondados 4">
            <a:extLst>
              <a:ext uri="{FF2B5EF4-FFF2-40B4-BE49-F238E27FC236}">
                <a16:creationId xmlns:a16="http://schemas.microsoft.com/office/drawing/2014/main" id="{082A7179-6975-3B8A-6B6A-AA8942611B01}"/>
              </a:ext>
            </a:extLst>
          </p:cNvPr>
          <p:cNvSpPr/>
          <p:nvPr userDrawn="1"/>
        </p:nvSpPr>
        <p:spPr>
          <a:xfrm>
            <a:off x="4124059" y="4723212"/>
            <a:ext cx="4724741" cy="309612"/>
          </a:xfrm>
          <a:prstGeom prst="roundRect">
            <a:avLst>
              <a:gd name="adj" fmla="val 50000"/>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Texto 5">
            <a:extLst>
              <a:ext uri="{FF2B5EF4-FFF2-40B4-BE49-F238E27FC236}">
                <a16:creationId xmlns:a16="http://schemas.microsoft.com/office/drawing/2014/main" id="{48A1914C-CC5D-7F2F-E7F7-3FF66878CE13}"/>
              </a:ext>
            </a:extLst>
          </p:cNvPr>
          <p:cNvSpPr txBox="1">
            <a:spLocks/>
          </p:cNvSpPr>
          <p:nvPr userDrawn="1"/>
        </p:nvSpPr>
        <p:spPr>
          <a:xfrm>
            <a:off x="7975817" y="4795025"/>
            <a:ext cx="702391" cy="117439"/>
          </a:xfrm>
          <a:prstGeom prst="rect">
            <a:avLst/>
          </a:prstGeom>
          <a:noFill/>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kern="1200" dirty="0">
                <a:solidFill>
                  <a:schemeClr val="bg1"/>
                </a:solidFill>
                <a:latin typeface="Roc Grotesk" panose="00000500000000000000" pitchFamily="50" charset="0"/>
              </a:rPr>
              <a:t>Maio 2024</a:t>
            </a:r>
          </a:p>
        </p:txBody>
      </p:sp>
      <p:sp>
        <p:nvSpPr>
          <p:cNvPr id="7" name="CaixaDeTexto 6">
            <a:extLst>
              <a:ext uri="{FF2B5EF4-FFF2-40B4-BE49-F238E27FC236}">
                <a16:creationId xmlns:a16="http://schemas.microsoft.com/office/drawing/2014/main" id="{317E2769-198F-1712-6F23-7ECF40265328}"/>
              </a:ext>
            </a:extLst>
          </p:cNvPr>
          <p:cNvSpPr txBox="1"/>
          <p:nvPr userDrawn="1"/>
        </p:nvSpPr>
        <p:spPr>
          <a:xfrm>
            <a:off x="4124059" y="4781659"/>
            <a:ext cx="475285" cy="261610"/>
          </a:xfrm>
          <a:prstGeom prst="rect">
            <a:avLst/>
          </a:prstGeom>
          <a:noFill/>
        </p:spPr>
        <p:txBody>
          <a:bodyPr wrap="square" rtlCol="0">
            <a:spAutoFit/>
          </a:bodyPr>
          <a:lstStyle/>
          <a:p>
            <a:pPr algn="r"/>
            <a:fld id="{122241FF-642C-43B3-A983-8E657B70E801}" type="slidenum">
              <a:rPr lang="pt-BR" sz="1100" i="0" smtClean="0">
                <a:solidFill>
                  <a:schemeClr val="bg1"/>
                </a:solidFill>
                <a:latin typeface="+mj-lt"/>
              </a:rPr>
              <a:pPr algn="r"/>
              <a:t>‹nº›</a:t>
            </a:fld>
            <a:endParaRPr lang="pt-BR" sz="1100" i="0" dirty="0">
              <a:solidFill>
                <a:schemeClr val="bg1"/>
              </a:solidFill>
              <a:latin typeface="+mj-lt"/>
            </a:endParaRPr>
          </a:p>
        </p:txBody>
      </p:sp>
      <p:sp>
        <p:nvSpPr>
          <p:cNvPr id="8" name="Espaço Reservado para Texto 5">
            <a:extLst>
              <a:ext uri="{FF2B5EF4-FFF2-40B4-BE49-F238E27FC236}">
                <a16:creationId xmlns:a16="http://schemas.microsoft.com/office/drawing/2014/main" id="{C5528436-A03B-231E-7C1F-3B1714D8CD71}"/>
              </a:ext>
            </a:extLst>
          </p:cNvPr>
          <p:cNvSpPr txBox="1">
            <a:spLocks/>
          </p:cNvSpPr>
          <p:nvPr userDrawn="1"/>
        </p:nvSpPr>
        <p:spPr>
          <a:xfrm>
            <a:off x="5205091" y="4755227"/>
            <a:ext cx="2164979" cy="186973"/>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dirty="0" err="1">
                <a:solidFill>
                  <a:schemeClr val="bg1"/>
                </a:solidFill>
                <a:latin typeface="+mj-lt"/>
              </a:rPr>
              <a:t>Template</a:t>
            </a:r>
            <a:r>
              <a:rPr lang="pt-BR" sz="1000" dirty="0">
                <a:solidFill>
                  <a:schemeClr val="bg1"/>
                </a:solidFill>
                <a:latin typeface="+mj-lt"/>
              </a:rPr>
              <a:t> de apresentações 2024</a:t>
            </a:r>
            <a:endParaRPr lang="pt-BR" sz="1000" kern="1200" dirty="0">
              <a:solidFill>
                <a:schemeClr val="bg1"/>
              </a:solidFill>
              <a:latin typeface="Roc Grotesk" panose="00000500000000000000" pitchFamily="50" charset="0"/>
            </a:endParaRPr>
          </a:p>
        </p:txBody>
      </p:sp>
    </p:spTree>
    <p:extLst>
      <p:ext uri="{BB962C8B-B14F-4D97-AF65-F5344CB8AC3E}">
        <p14:creationId xmlns:p14="http://schemas.microsoft.com/office/powerpoint/2010/main" val="3935718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imobiliario">
    <p:spTree>
      <p:nvGrpSpPr>
        <p:cNvPr id="1" name=""/>
        <p:cNvGrpSpPr/>
        <p:nvPr/>
      </p:nvGrpSpPr>
      <p:grpSpPr>
        <a:xfrm>
          <a:off x="0" y="0"/>
          <a:ext cx="0" cy="0"/>
          <a:chOff x="0" y="0"/>
          <a:chExt cx="0" cy="0"/>
        </a:xfrm>
      </p:grpSpPr>
      <p:grpSp>
        <p:nvGrpSpPr>
          <p:cNvPr id="9" name="Agrupar 8">
            <a:extLst>
              <a:ext uri="{FF2B5EF4-FFF2-40B4-BE49-F238E27FC236}">
                <a16:creationId xmlns:a16="http://schemas.microsoft.com/office/drawing/2014/main" id="{0F5DC9EA-A3E3-A2FA-D6D9-A85D1A6D36BC}"/>
              </a:ext>
            </a:extLst>
          </p:cNvPr>
          <p:cNvGrpSpPr/>
          <p:nvPr userDrawn="1"/>
        </p:nvGrpSpPr>
        <p:grpSpPr>
          <a:xfrm>
            <a:off x="-1" y="0"/>
            <a:ext cx="9144001" cy="5146767"/>
            <a:chOff x="-1" y="0"/>
            <a:chExt cx="9144001" cy="5146767"/>
          </a:xfrm>
        </p:grpSpPr>
        <p:sp>
          <p:nvSpPr>
            <p:cNvPr id="8" name="Retângulo 7">
              <a:extLst>
                <a:ext uri="{FF2B5EF4-FFF2-40B4-BE49-F238E27FC236}">
                  <a16:creationId xmlns:a16="http://schemas.microsoft.com/office/drawing/2014/main" id="{63EFDA9F-E799-2DFC-0A1C-14C1DCD43A90}"/>
                </a:ext>
              </a:extLst>
            </p:cNvPr>
            <p:cNvSpPr/>
            <p:nvPr userDrawn="1"/>
          </p:nvSpPr>
          <p:spPr>
            <a:xfrm>
              <a:off x="-1" y="0"/>
              <a:ext cx="9144001" cy="5143500"/>
            </a:xfrm>
            <a:prstGeom prst="rect">
              <a:avLst/>
            </a:prstGeom>
            <a:solidFill>
              <a:srgbClr val="F8F9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Imagem em preto e branco&#10;&#10;Descrição gerada automaticamente com confiança baixa">
              <a:extLst>
                <a:ext uri="{FF2B5EF4-FFF2-40B4-BE49-F238E27FC236}">
                  <a16:creationId xmlns:a16="http://schemas.microsoft.com/office/drawing/2014/main" id="{F14B80E9-A9C0-C705-7CF2-DDFD5C455E24}"/>
                </a:ext>
              </a:extLst>
            </p:cNvPr>
            <p:cNvPicPr>
              <a:picLocks noChangeAspect="1"/>
            </p:cNvPicPr>
            <p:nvPr userDrawn="1"/>
          </p:nvPicPr>
          <p:blipFill>
            <a:blip r:embed="rId2" cstate="print">
              <a:alphaModFix amt="50000"/>
              <a:extLst>
                <a:ext uri="{28A0092B-C50C-407E-A947-70E740481C1C}">
                  <a14:useLocalDpi xmlns:a14="http://schemas.microsoft.com/office/drawing/2010/main" val="0"/>
                </a:ext>
              </a:extLst>
            </a:blip>
            <a:stretch>
              <a:fillRect/>
            </a:stretch>
          </p:blipFill>
          <p:spPr>
            <a:xfrm rot="5400000">
              <a:off x="-857795" y="857795"/>
              <a:ext cx="5146766" cy="3431177"/>
            </a:xfrm>
            <a:prstGeom prst="rect">
              <a:avLst/>
            </a:prstGeom>
          </p:spPr>
        </p:pic>
      </p:grpSp>
      <p:pic>
        <p:nvPicPr>
          <p:cNvPr id="10" name="Gráfico 9">
            <a:extLst>
              <a:ext uri="{FF2B5EF4-FFF2-40B4-BE49-F238E27FC236}">
                <a16:creationId xmlns:a16="http://schemas.microsoft.com/office/drawing/2014/main" id="{8DB51AE2-495E-216F-1131-12DB25DE7F74}"/>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50000"/>
          <a:stretch/>
        </p:blipFill>
        <p:spPr>
          <a:xfrm>
            <a:off x="8952996" y="4680012"/>
            <a:ext cx="191004" cy="382008"/>
          </a:xfrm>
          <a:prstGeom prst="rect">
            <a:avLst/>
          </a:prstGeom>
        </p:spPr>
      </p:pic>
      <p:sp>
        <p:nvSpPr>
          <p:cNvPr id="13" name="Retângulo: Cantos Arredondados 12">
            <a:extLst>
              <a:ext uri="{FF2B5EF4-FFF2-40B4-BE49-F238E27FC236}">
                <a16:creationId xmlns:a16="http://schemas.microsoft.com/office/drawing/2014/main" id="{2932965D-D706-E599-E9DF-3ACBF074BFCE}"/>
              </a:ext>
            </a:extLst>
          </p:cNvPr>
          <p:cNvSpPr/>
          <p:nvPr userDrawn="1"/>
        </p:nvSpPr>
        <p:spPr>
          <a:xfrm>
            <a:off x="4124059" y="4723212"/>
            <a:ext cx="4724741" cy="309612"/>
          </a:xfrm>
          <a:prstGeom prst="roundRect">
            <a:avLst>
              <a:gd name="adj" fmla="val 50000"/>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spaço Reservado para Texto 5">
            <a:extLst>
              <a:ext uri="{FF2B5EF4-FFF2-40B4-BE49-F238E27FC236}">
                <a16:creationId xmlns:a16="http://schemas.microsoft.com/office/drawing/2014/main" id="{8B9ED9FB-17C4-1481-9DCB-2B84AF5E728A}"/>
              </a:ext>
            </a:extLst>
          </p:cNvPr>
          <p:cNvSpPr txBox="1">
            <a:spLocks/>
          </p:cNvSpPr>
          <p:nvPr userDrawn="1"/>
        </p:nvSpPr>
        <p:spPr>
          <a:xfrm>
            <a:off x="7975817" y="4795025"/>
            <a:ext cx="702391" cy="117439"/>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kern="1200" dirty="0">
                <a:solidFill>
                  <a:schemeClr val="bg1"/>
                </a:solidFill>
                <a:latin typeface="Roc Grotesk" panose="00000500000000000000" pitchFamily="50" charset="0"/>
              </a:rPr>
              <a:t>Maio 2024</a:t>
            </a:r>
          </a:p>
        </p:txBody>
      </p:sp>
      <p:sp>
        <p:nvSpPr>
          <p:cNvPr id="18" name="CaixaDeTexto 17">
            <a:extLst>
              <a:ext uri="{FF2B5EF4-FFF2-40B4-BE49-F238E27FC236}">
                <a16:creationId xmlns:a16="http://schemas.microsoft.com/office/drawing/2014/main" id="{7D126BA7-9075-9303-9D1E-41EC5D77CABE}"/>
              </a:ext>
            </a:extLst>
          </p:cNvPr>
          <p:cNvSpPr txBox="1"/>
          <p:nvPr userDrawn="1"/>
        </p:nvSpPr>
        <p:spPr>
          <a:xfrm>
            <a:off x="4124059" y="4781659"/>
            <a:ext cx="475285" cy="261610"/>
          </a:xfrm>
          <a:prstGeom prst="rect">
            <a:avLst/>
          </a:prstGeom>
          <a:noFill/>
        </p:spPr>
        <p:txBody>
          <a:bodyPr wrap="square" rtlCol="0">
            <a:spAutoFit/>
          </a:bodyPr>
          <a:lstStyle/>
          <a:p>
            <a:pPr algn="r"/>
            <a:fld id="{122241FF-642C-43B3-A983-8E657B70E801}" type="slidenum">
              <a:rPr lang="pt-BR" sz="1100" i="0" smtClean="0">
                <a:solidFill>
                  <a:schemeClr val="bg1"/>
                </a:solidFill>
                <a:latin typeface="+mj-lt"/>
              </a:rPr>
              <a:pPr algn="r"/>
              <a:t>‹nº›</a:t>
            </a:fld>
            <a:endParaRPr lang="pt-BR" sz="1100" i="0" dirty="0">
              <a:solidFill>
                <a:schemeClr val="bg1"/>
              </a:solidFill>
              <a:latin typeface="+mj-lt"/>
            </a:endParaRPr>
          </a:p>
        </p:txBody>
      </p:sp>
      <p:sp>
        <p:nvSpPr>
          <p:cNvPr id="19" name="Espaço Reservado para Texto 5">
            <a:extLst>
              <a:ext uri="{FF2B5EF4-FFF2-40B4-BE49-F238E27FC236}">
                <a16:creationId xmlns:a16="http://schemas.microsoft.com/office/drawing/2014/main" id="{4002715D-8C6E-68C4-0CA7-E6F5EBD0CD3E}"/>
              </a:ext>
            </a:extLst>
          </p:cNvPr>
          <p:cNvSpPr txBox="1">
            <a:spLocks/>
          </p:cNvSpPr>
          <p:nvPr userDrawn="1"/>
        </p:nvSpPr>
        <p:spPr>
          <a:xfrm>
            <a:off x="5205091" y="4755227"/>
            <a:ext cx="2164979" cy="186973"/>
          </a:xfrm>
          <a:prstGeom prst="rect">
            <a:avLst/>
          </a:prstGeom>
        </p:spPr>
        <p:txBody>
          <a:bodyPr lIns="0" tIns="0" rIns="0" bIns="0" anchor="ctr" anchorCtr="0"/>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000" dirty="0" err="1">
                <a:solidFill>
                  <a:schemeClr val="bg1"/>
                </a:solidFill>
                <a:latin typeface="+mj-lt"/>
              </a:rPr>
              <a:t>Template</a:t>
            </a:r>
            <a:r>
              <a:rPr lang="pt-BR" sz="1000" dirty="0">
                <a:solidFill>
                  <a:schemeClr val="bg1"/>
                </a:solidFill>
                <a:latin typeface="+mj-lt"/>
              </a:rPr>
              <a:t> de apresentações 2024</a:t>
            </a:r>
            <a:endParaRPr lang="pt-BR" sz="1000" kern="1200" dirty="0">
              <a:solidFill>
                <a:schemeClr val="bg1"/>
              </a:solidFill>
              <a:latin typeface="Roc Grotesk" panose="00000500000000000000" pitchFamily="50" charset="0"/>
            </a:endParaRPr>
          </a:p>
        </p:txBody>
      </p:sp>
    </p:spTree>
    <p:extLst>
      <p:ext uri="{BB962C8B-B14F-4D97-AF65-F5344CB8AC3E}">
        <p14:creationId xmlns:p14="http://schemas.microsoft.com/office/powerpoint/2010/main" val="1489417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9" r:id="rId1"/>
    <p:sldLayoutId id="2147483686" r:id="rId2"/>
    <p:sldLayoutId id="2147483662" r:id="rId3"/>
    <p:sldLayoutId id="2147483698" r:id="rId4"/>
    <p:sldLayoutId id="2147483692" r:id="rId5"/>
    <p:sldLayoutId id="2147483697" r:id="rId6"/>
    <p:sldLayoutId id="2147483664" r:id="rId7"/>
    <p:sldLayoutId id="2147483693" r:id="rId8"/>
    <p:sldLayoutId id="2147483691" r:id="rId9"/>
    <p:sldLayoutId id="2147483700" r:id="rId10"/>
    <p:sldLayoutId id="2147483687" r:id="rId11"/>
  </p:sldLayoutIdLst>
  <p:hf hdr="0" ftr="0" dt="0"/>
  <p:txStyles>
    <p:titleStyle>
      <a:lvl1pPr>
        <a:defRPr>
          <a:latin typeface="+mj-lt"/>
          <a:ea typeface="+mj-ea"/>
          <a:cs typeface="+mj-cs"/>
        </a:defRPr>
      </a:lvl1pPr>
    </p:titleStyle>
    <p:body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p:bodyStyle>
    <p:other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928" userDrawn="1">
          <p15:clr>
            <a:srgbClr val="F26B43"/>
          </p15:clr>
        </p15:guide>
        <p15:guide id="3" pos="528" userDrawn="1">
          <p15:clr>
            <a:srgbClr val="F26B43"/>
          </p15:clr>
        </p15:guide>
        <p15:guide id="4" pos="5232" userDrawn="1">
          <p15:clr>
            <a:srgbClr val="F26B43"/>
          </p15:clr>
        </p15:guide>
        <p15:guide id="5" pos="1200" userDrawn="1">
          <p15:clr>
            <a:srgbClr val="F26B43"/>
          </p15:clr>
        </p15:guide>
        <p15:guide id="6" pos="1776" userDrawn="1">
          <p15:clr>
            <a:srgbClr val="F26B43"/>
          </p15:clr>
        </p15:guide>
        <p15:guide id="7" pos="2352" userDrawn="1">
          <p15:clr>
            <a:srgbClr val="F26B43"/>
          </p15:clr>
        </p15:guide>
        <p15:guide id="8" pos="3504" userDrawn="1">
          <p15:clr>
            <a:srgbClr val="F26B43"/>
          </p15:clr>
        </p15:guide>
        <p15:guide id="9" pos="4080" userDrawn="1">
          <p15:clr>
            <a:srgbClr val="F26B43"/>
          </p15:clr>
        </p15:guide>
        <p15:guide id="10" pos="4656" userDrawn="1">
          <p15:clr>
            <a:srgbClr val="F26B43"/>
          </p15:clr>
        </p15:guide>
        <p15:guide id="11" pos="1104" userDrawn="1">
          <p15:clr>
            <a:srgbClr val="F26B43"/>
          </p15:clr>
        </p15:guide>
        <p15:guide id="12" pos="1680" userDrawn="1">
          <p15:clr>
            <a:srgbClr val="F26B43"/>
          </p15:clr>
        </p15:guide>
        <p15:guide id="13" pos="2256" userDrawn="1">
          <p15:clr>
            <a:srgbClr val="F26B43"/>
          </p15:clr>
        </p15:guide>
        <p15:guide id="14" pos="2832" userDrawn="1">
          <p15:clr>
            <a:srgbClr val="F26B43"/>
          </p15:clr>
        </p15:guide>
        <p15:guide id="15" pos="3408" userDrawn="1">
          <p15:clr>
            <a:srgbClr val="F26B43"/>
          </p15:clr>
        </p15:guide>
        <p15:guide id="16" pos="3984" userDrawn="1">
          <p15:clr>
            <a:srgbClr val="F26B43"/>
          </p15:clr>
        </p15:guide>
        <p15:guide id="17" pos="4560" userDrawn="1">
          <p15:clr>
            <a:srgbClr val="F26B43"/>
          </p15:clr>
        </p15:guide>
        <p15:guide id="18" pos="5136" userDrawn="1">
          <p15:clr>
            <a:srgbClr val="F26B43"/>
          </p15:clr>
        </p15:guide>
        <p15:guide id="19" pos="624" userDrawn="1">
          <p15:clr>
            <a:srgbClr val="F26B43"/>
          </p15:clr>
        </p15:guide>
        <p15:guide id="20" orient="horz" pos="468" userDrawn="1">
          <p15:clr>
            <a:srgbClr val="F26B43"/>
          </p15:clr>
        </p15:guide>
        <p15:guide id="21" orient="horz" pos="372" userDrawn="1">
          <p15:clr>
            <a:srgbClr val="F26B43"/>
          </p15:clr>
        </p15:guide>
        <p15:guide id="22" orient="horz" pos="2772" userDrawn="1">
          <p15:clr>
            <a:srgbClr val="F26B43"/>
          </p15:clr>
        </p15:guide>
        <p15:guide id="23" orient="horz" pos="2868" userDrawn="1">
          <p15:clr>
            <a:srgbClr val="F26B43"/>
          </p15:clr>
        </p15:guide>
        <p15:guide id="24" orient="horz" pos="708" userDrawn="1">
          <p15:clr>
            <a:srgbClr val="F26B43"/>
          </p15:clr>
        </p15:guide>
        <p15:guide id="25" orient="horz" pos="25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jpe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notesSlide" Target="../notesSlides/notesSlide7.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37.jpe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riobravo@comunicacaoriobravo.com.b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riobravo.com.br/whatsapp" TargetMode="External"/><Relationship Id="rId4" Type="http://schemas.openxmlformats.org/officeDocument/2006/relationships/hyperlink" Target="mailto:ri@riobravo.com.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ma imagem contendo chão, pequeno, criança, jovem&#10;&#10;Descrição gerada automaticamente">
            <a:extLst>
              <a:ext uri="{FF2B5EF4-FFF2-40B4-BE49-F238E27FC236}">
                <a16:creationId xmlns:a16="http://schemas.microsoft.com/office/drawing/2014/main" id="{AA9E8F46-7711-6E15-3B6C-8CF15D18AC91}"/>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4612"/>
          <a:stretch/>
        </p:blipFill>
        <p:spPr>
          <a:xfrm>
            <a:off x="0" y="-15852"/>
            <a:ext cx="9149904" cy="5159352"/>
          </a:xfrm>
          <a:prstGeom prst="rect">
            <a:avLst/>
          </a:prstGeom>
        </p:spPr>
      </p:pic>
      <p:sp>
        <p:nvSpPr>
          <p:cNvPr id="4" name="CaixaDeTexto 3">
            <a:extLst>
              <a:ext uri="{FF2B5EF4-FFF2-40B4-BE49-F238E27FC236}">
                <a16:creationId xmlns:a16="http://schemas.microsoft.com/office/drawing/2014/main" id="{985694F3-97FF-4080-A6C2-2ACEFA3FC81B}"/>
              </a:ext>
            </a:extLst>
          </p:cNvPr>
          <p:cNvSpPr txBox="1"/>
          <p:nvPr/>
        </p:nvSpPr>
        <p:spPr>
          <a:xfrm>
            <a:off x="535613" y="978531"/>
            <a:ext cx="3601805" cy="1546577"/>
          </a:xfrm>
          <a:prstGeom prst="rect">
            <a:avLst/>
          </a:prstGeom>
          <a:noFill/>
        </p:spPr>
        <p:txBody>
          <a:bodyPr wrap="square" rtlCol="0">
            <a:spAutoFit/>
          </a:bodyPr>
          <a:lstStyle/>
          <a:p>
            <a:pPr algn="r">
              <a:lnSpc>
                <a:spcPts val="2800"/>
              </a:lnSpc>
              <a:spcAft>
                <a:spcPts val="0"/>
              </a:spcAft>
            </a:pPr>
            <a:r>
              <a:rPr lang="pt-BR" sz="2000" dirty="0">
                <a:solidFill>
                  <a:sysClr val="windowText" lastClr="000000"/>
                </a:solidFill>
                <a:latin typeface="Roc Grotesk" panose="00000500000000000000" pitchFamily="50" charset="0"/>
              </a:rPr>
              <a:t>Proposta da Administradora</a:t>
            </a:r>
          </a:p>
          <a:p>
            <a:pPr algn="r">
              <a:lnSpc>
                <a:spcPts val="2800"/>
              </a:lnSpc>
              <a:spcAft>
                <a:spcPts val="0"/>
              </a:spcAft>
            </a:pPr>
            <a:r>
              <a:rPr lang="pt-BR" sz="2800" dirty="0">
                <a:solidFill>
                  <a:sysClr val="windowText" lastClr="000000"/>
                </a:solidFill>
                <a:latin typeface="Roc Grotesk" panose="00000500000000000000" pitchFamily="50" charset="0"/>
              </a:rPr>
              <a:t>Consulta Formal 02/2024</a:t>
            </a:r>
          </a:p>
        </p:txBody>
      </p:sp>
      <p:sp>
        <p:nvSpPr>
          <p:cNvPr id="40" name="CaixaDeTexto 39">
            <a:extLst>
              <a:ext uri="{FF2B5EF4-FFF2-40B4-BE49-F238E27FC236}">
                <a16:creationId xmlns:a16="http://schemas.microsoft.com/office/drawing/2014/main" id="{BEAB4822-D094-F748-6D1D-E98812A80E5F}"/>
              </a:ext>
            </a:extLst>
          </p:cNvPr>
          <p:cNvSpPr txBox="1"/>
          <p:nvPr/>
        </p:nvSpPr>
        <p:spPr>
          <a:xfrm>
            <a:off x="5198930" y="2469046"/>
            <a:ext cx="1428596" cy="276999"/>
          </a:xfrm>
          <a:prstGeom prst="rect">
            <a:avLst/>
          </a:prstGeom>
          <a:noFill/>
        </p:spPr>
        <p:txBody>
          <a:bodyPr wrap="none" rtlCol="0">
            <a:spAutoFit/>
          </a:bodyPr>
          <a:lstStyle/>
          <a:p>
            <a:r>
              <a:rPr lang="pt-BR" sz="1200" dirty="0">
                <a:solidFill>
                  <a:schemeClr val="bg1"/>
                </a:solidFill>
                <a:latin typeface="+mj-lt"/>
              </a:rPr>
              <a:t>riobravo.com.br</a:t>
            </a:r>
          </a:p>
        </p:txBody>
      </p:sp>
      <p:sp>
        <p:nvSpPr>
          <p:cNvPr id="12" name="CaixaDeTexto 11">
            <a:extLst>
              <a:ext uri="{FF2B5EF4-FFF2-40B4-BE49-F238E27FC236}">
                <a16:creationId xmlns:a16="http://schemas.microsoft.com/office/drawing/2014/main" id="{0633EC86-5662-DDD4-F59C-0426B76A1D8D}"/>
              </a:ext>
            </a:extLst>
          </p:cNvPr>
          <p:cNvSpPr txBox="1"/>
          <p:nvPr/>
        </p:nvSpPr>
        <p:spPr>
          <a:xfrm>
            <a:off x="535613" y="2473003"/>
            <a:ext cx="3601805" cy="415498"/>
          </a:xfrm>
          <a:prstGeom prst="rect">
            <a:avLst/>
          </a:prstGeom>
          <a:noFill/>
        </p:spPr>
        <p:txBody>
          <a:bodyPr wrap="square" rtlCol="0">
            <a:spAutoFit/>
          </a:bodyPr>
          <a:lstStyle/>
          <a:p>
            <a:pPr algn="r">
              <a:lnSpc>
                <a:spcPct val="100000"/>
              </a:lnSpc>
              <a:spcAft>
                <a:spcPts val="0"/>
              </a:spcAft>
            </a:pPr>
            <a:r>
              <a:rPr lang="pt-BR" sz="1050" dirty="0">
                <a:solidFill>
                  <a:sysClr val="windowText" lastClr="000000"/>
                </a:solidFill>
                <a:latin typeface="Aptos" panose="020B0004020202020204" pitchFamily="34" charset="0"/>
              </a:rPr>
              <a:t>FII Grand Plaza Shopping</a:t>
            </a:r>
          </a:p>
          <a:p>
            <a:pPr algn="r">
              <a:lnSpc>
                <a:spcPct val="100000"/>
              </a:lnSpc>
              <a:spcAft>
                <a:spcPts val="0"/>
              </a:spcAft>
            </a:pPr>
            <a:r>
              <a:rPr lang="pt-BR" sz="1050" dirty="0">
                <a:solidFill>
                  <a:sysClr val="windowText" lastClr="000000"/>
                </a:solidFill>
                <a:latin typeface="Aptos" panose="020B0004020202020204" pitchFamily="34" charset="0"/>
              </a:rPr>
              <a:t>ABCP11</a:t>
            </a:r>
          </a:p>
        </p:txBody>
      </p:sp>
      <p:pic>
        <p:nvPicPr>
          <p:cNvPr id="46" name="Gráfico 45">
            <a:extLst>
              <a:ext uri="{FF2B5EF4-FFF2-40B4-BE49-F238E27FC236}">
                <a16:creationId xmlns:a16="http://schemas.microsoft.com/office/drawing/2014/main" id="{3D1E6EDF-C367-7C0B-AE7B-60C6119DDD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24044" y="1758919"/>
            <a:ext cx="1074886" cy="1074886"/>
          </a:xfrm>
          <a:prstGeom prst="rect">
            <a:avLst/>
          </a:prstGeom>
        </p:spPr>
      </p:pic>
      <p:sp>
        <p:nvSpPr>
          <p:cNvPr id="44" name="CaixaDeTexto 43">
            <a:extLst>
              <a:ext uri="{FF2B5EF4-FFF2-40B4-BE49-F238E27FC236}">
                <a16:creationId xmlns:a16="http://schemas.microsoft.com/office/drawing/2014/main" id="{78A18A9F-E337-7B81-79FD-772B175E63EE}"/>
              </a:ext>
            </a:extLst>
          </p:cNvPr>
          <p:cNvSpPr txBox="1"/>
          <p:nvPr/>
        </p:nvSpPr>
        <p:spPr>
          <a:xfrm>
            <a:off x="3287713" y="2918645"/>
            <a:ext cx="750332" cy="276999"/>
          </a:xfrm>
          <a:prstGeom prst="rect">
            <a:avLst/>
          </a:prstGeom>
          <a:noFill/>
        </p:spPr>
        <p:txBody>
          <a:bodyPr wrap="square" rtlCol="0">
            <a:spAutoFit/>
          </a:bodyPr>
          <a:lstStyle/>
          <a:p>
            <a:pPr algn="ctr"/>
            <a:r>
              <a:rPr lang="pt-BR" sz="1200" b="1" dirty="0">
                <a:solidFill>
                  <a:schemeClr val="bg1"/>
                </a:solidFill>
                <a:latin typeface="Aptos" panose="020B0004020202020204" pitchFamily="34" charset="0"/>
              </a:rPr>
              <a:t>maio</a:t>
            </a:r>
            <a:r>
              <a:rPr lang="pt-BR" sz="1200" dirty="0">
                <a:solidFill>
                  <a:schemeClr val="bg1"/>
                </a:solidFill>
                <a:latin typeface="Aptos" panose="020B0004020202020204" pitchFamily="34" charset="0"/>
              </a:rPr>
              <a:t>24</a:t>
            </a:r>
          </a:p>
        </p:txBody>
      </p:sp>
      <p:sp>
        <p:nvSpPr>
          <p:cNvPr id="8" name="Retângulo: Cantos Arredondados 7">
            <a:extLst>
              <a:ext uri="{FF2B5EF4-FFF2-40B4-BE49-F238E27FC236}">
                <a16:creationId xmlns:a16="http://schemas.microsoft.com/office/drawing/2014/main" id="{243C0606-8497-B48F-2E82-4C897E313D1C}"/>
              </a:ext>
            </a:extLst>
          </p:cNvPr>
          <p:cNvSpPr/>
          <p:nvPr/>
        </p:nvSpPr>
        <p:spPr>
          <a:xfrm>
            <a:off x="3287711" y="2953511"/>
            <a:ext cx="750333" cy="207269"/>
          </a:xfrm>
          <a:prstGeom prst="roundRect">
            <a:avLst>
              <a:gd name="adj" fmla="val 50000"/>
            </a:avLst>
          </a:prstGeom>
          <a:no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 name="Imagem 2" descr="Mulher posando para foto&#10;&#10;Descrição gerada automaticamente">
            <a:extLst>
              <a:ext uri="{FF2B5EF4-FFF2-40B4-BE49-F238E27FC236}">
                <a16:creationId xmlns:a16="http://schemas.microsoft.com/office/drawing/2014/main" id="{4190DF0F-847D-E571-95EE-842719FA10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89" t="5793" r="11335" b="21018"/>
          <a:stretch/>
        </p:blipFill>
        <p:spPr>
          <a:xfrm>
            <a:off x="0" y="-4537"/>
            <a:ext cx="9144000" cy="5148037"/>
          </a:xfrm>
          <a:prstGeom prst="rect">
            <a:avLst/>
          </a:prstGeom>
        </p:spPr>
      </p:pic>
      <p:sp>
        <p:nvSpPr>
          <p:cNvPr id="4" name="Retângulo 3">
            <a:extLst>
              <a:ext uri="{FF2B5EF4-FFF2-40B4-BE49-F238E27FC236}">
                <a16:creationId xmlns:a16="http://schemas.microsoft.com/office/drawing/2014/main" id="{C5C55D30-9B90-403B-6E66-750A977856CB}"/>
              </a:ext>
            </a:extLst>
          </p:cNvPr>
          <p:cNvSpPr/>
          <p:nvPr/>
        </p:nvSpPr>
        <p:spPr>
          <a:xfrm>
            <a:off x="0" y="0"/>
            <a:ext cx="9144000" cy="5148037"/>
          </a:xfrm>
          <a:prstGeom prst="rect">
            <a:avLst/>
          </a:prstGeom>
          <a:gradFill>
            <a:gsLst>
              <a:gs pos="100000">
                <a:schemeClr val="bg1">
                  <a:alpha val="0"/>
                </a:schemeClr>
              </a:gs>
              <a:gs pos="0">
                <a:schemeClr val="bg1">
                  <a:alpha val="91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97533838-4B5F-1C49-B06B-ED59303591DF}"/>
              </a:ext>
            </a:extLst>
          </p:cNvPr>
          <p:cNvSpPr txBox="1"/>
          <p:nvPr/>
        </p:nvSpPr>
        <p:spPr>
          <a:xfrm>
            <a:off x="172452" y="3341282"/>
            <a:ext cx="1846980" cy="338554"/>
          </a:xfrm>
          <a:prstGeom prst="rect">
            <a:avLst/>
          </a:prstGeom>
          <a:noFill/>
        </p:spPr>
        <p:txBody>
          <a:bodyPr wrap="none" rtlCol="0">
            <a:spAutoFit/>
          </a:bodyPr>
          <a:lstStyle/>
          <a:p>
            <a:r>
              <a:rPr lang="pt-BR" sz="1600" dirty="0">
                <a:solidFill>
                  <a:schemeClr val="tx2"/>
                </a:solidFill>
                <a:latin typeface="+mj-lt"/>
              </a:rPr>
              <a:t>riobravo.com.br</a:t>
            </a:r>
          </a:p>
        </p:txBody>
      </p:sp>
      <p:sp>
        <p:nvSpPr>
          <p:cNvPr id="50" name="CaixaDeTexto 49">
            <a:extLst>
              <a:ext uri="{FF2B5EF4-FFF2-40B4-BE49-F238E27FC236}">
                <a16:creationId xmlns:a16="http://schemas.microsoft.com/office/drawing/2014/main" id="{2C749B8F-1129-0B16-7CFF-A18EEB2BA1F9}"/>
              </a:ext>
            </a:extLst>
          </p:cNvPr>
          <p:cNvSpPr txBox="1"/>
          <p:nvPr/>
        </p:nvSpPr>
        <p:spPr>
          <a:xfrm>
            <a:off x="120454" y="664540"/>
            <a:ext cx="3147072" cy="1509388"/>
          </a:xfrm>
          <a:prstGeom prst="rect">
            <a:avLst/>
          </a:prstGeom>
          <a:noFill/>
        </p:spPr>
        <p:txBody>
          <a:bodyPr wrap="square" rtlCol="0">
            <a:spAutoFit/>
          </a:bodyPr>
          <a:lstStyle/>
          <a:p>
            <a:pPr>
              <a:lnSpc>
                <a:spcPts val="2200"/>
              </a:lnSpc>
            </a:pPr>
            <a:r>
              <a:rPr lang="pt-BR" sz="2000" dirty="0">
                <a:solidFill>
                  <a:schemeClr val="bg2"/>
                </a:solidFill>
                <a:latin typeface="+mj-lt"/>
              </a:rPr>
              <a:t>Impulsionando a geração de investimentos e investidores conscientes.</a:t>
            </a:r>
          </a:p>
        </p:txBody>
      </p:sp>
      <p:sp>
        <p:nvSpPr>
          <p:cNvPr id="19" name="object 28">
            <a:extLst>
              <a:ext uri="{FF2B5EF4-FFF2-40B4-BE49-F238E27FC236}">
                <a16:creationId xmlns:a16="http://schemas.microsoft.com/office/drawing/2014/main" id="{8AC20F6E-0E9A-1570-31DE-4B9CBD0FD217}"/>
              </a:ext>
            </a:extLst>
          </p:cNvPr>
          <p:cNvSpPr txBox="1"/>
          <p:nvPr/>
        </p:nvSpPr>
        <p:spPr>
          <a:xfrm>
            <a:off x="236456" y="3754197"/>
            <a:ext cx="3799692" cy="642356"/>
          </a:xfrm>
          <a:prstGeom prst="rect">
            <a:avLst/>
          </a:prstGeom>
        </p:spPr>
        <p:txBody>
          <a:bodyPr vert="horz" wrap="square" lIns="0" tIns="8637" rIns="0" bIns="0" rtlCol="0">
            <a:spAutoFit/>
          </a:bodyPr>
          <a:lstStyle/>
          <a:p>
            <a:pPr marL="8637" marR="3455">
              <a:lnSpc>
                <a:spcPct val="122200"/>
              </a:lnSpc>
              <a:spcBef>
                <a:spcPts val="68"/>
              </a:spcBef>
            </a:pPr>
            <a:r>
              <a:rPr sz="1100" spc="-51" dirty="0">
                <a:latin typeface="Roc Grotesk" panose="00000500000000000000" pitchFamily="50" charset="0"/>
                <a:cs typeface="Gotham Book"/>
              </a:rPr>
              <a:t>Av. </a:t>
            </a:r>
            <a:r>
              <a:rPr sz="1100" dirty="0" err="1">
                <a:latin typeface="Roc Grotesk" panose="00000500000000000000" pitchFamily="50" charset="0"/>
                <a:cs typeface="Gotham Book"/>
              </a:rPr>
              <a:t>Chedid</a:t>
            </a:r>
            <a:r>
              <a:rPr sz="1100" dirty="0">
                <a:latin typeface="Roc Grotesk" panose="00000500000000000000" pitchFamily="50" charset="0"/>
                <a:cs typeface="Gotham Book"/>
              </a:rPr>
              <a:t> </a:t>
            </a:r>
            <a:r>
              <a:rPr sz="1100" spc="-3" dirty="0" err="1">
                <a:latin typeface="Roc Grotesk" panose="00000500000000000000" pitchFamily="50" charset="0"/>
                <a:cs typeface="Gotham Book"/>
              </a:rPr>
              <a:t>Jafet</a:t>
            </a:r>
            <a:r>
              <a:rPr sz="1100" spc="-3" dirty="0">
                <a:latin typeface="Roc Grotesk" panose="00000500000000000000" pitchFamily="50" charset="0"/>
                <a:cs typeface="Gotham Book"/>
              </a:rPr>
              <a:t>, </a:t>
            </a:r>
            <a:r>
              <a:rPr sz="1100" dirty="0">
                <a:latin typeface="Roc Grotesk" panose="00000500000000000000" pitchFamily="50" charset="0"/>
                <a:cs typeface="Gotham Book"/>
              </a:rPr>
              <a:t>222 - </a:t>
            </a:r>
            <a:r>
              <a:rPr sz="1100" spc="-3" dirty="0">
                <a:latin typeface="Roc Grotesk" panose="00000500000000000000" pitchFamily="50" charset="0"/>
                <a:cs typeface="Gotham Book"/>
              </a:rPr>
              <a:t>Bloco </a:t>
            </a:r>
            <a:r>
              <a:rPr sz="1100" dirty="0">
                <a:latin typeface="Roc Grotesk" panose="00000500000000000000" pitchFamily="50" charset="0"/>
                <a:cs typeface="Gotham Book"/>
              </a:rPr>
              <a:t>B, </a:t>
            </a:r>
            <a:r>
              <a:rPr sz="1100" spc="3" dirty="0">
                <a:latin typeface="Roc Grotesk" panose="00000500000000000000" pitchFamily="50" charset="0"/>
                <a:cs typeface="Gotham Book"/>
              </a:rPr>
              <a:t>3</a:t>
            </a:r>
            <a:r>
              <a:rPr sz="1100" spc="5" baseline="32679" dirty="0">
                <a:latin typeface="Roc Grotesk" panose="00000500000000000000" pitchFamily="50" charset="0"/>
                <a:cs typeface="Gotham Book"/>
              </a:rPr>
              <a:t>o </a:t>
            </a:r>
            <a:r>
              <a:rPr sz="1100" dirty="0" err="1">
                <a:latin typeface="Roc Grotesk" panose="00000500000000000000" pitchFamily="50" charset="0"/>
                <a:cs typeface="Gotham Book"/>
              </a:rPr>
              <a:t>andar</a:t>
            </a:r>
            <a:r>
              <a:rPr lang="pt-BR" sz="1100" dirty="0">
                <a:latin typeface="Roc Grotesk" panose="00000500000000000000" pitchFamily="50" charset="0"/>
                <a:cs typeface="Gotham Book"/>
              </a:rPr>
              <a:t>, CJ.32</a:t>
            </a:r>
          </a:p>
          <a:p>
            <a:pPr marL="8637" marR="3455">
              <a:lnSpc>
                <a:spcPct val="122200"/>
              </a:lnSpc>
              <a:spcBef>
                <a:spcPts val="68"/>
              </a:spcBef>
            </a:pPr>
            <a:r>
              <a:rPr sz="1100" dirty="0">
                <a:latin typeface="Roc Grotesk" panose="00000500000000000000" pitchFamily="50" charset="0"/>
                <a:cs typeface="Gotham Book"/>
              </a:rPr>
              <a:t>04551-065, São </a:t>
            </a:r>
            <a:r>
              <a:rPr sz="1100" spc="-3" dirty="0">
                <a:latin typeface="Roc Grotesk" panose="00000500000000000000" pitchFamily="50" charset="0"/>
                <a:cs typeface="Gotham Book"/>
              </a:rPr>
              <a:t>Paulo </a:t>
            </a:r>
            <a:r>
              <a:rPr sz="1100" dirty="0">
                <a:latin typeface="Roc Grotesk" panose="00000500000000000000" pitchFamily="50" charset="0"/>
                <a:cs typeface="Gotham Book"/>
              </a:rPr>
              <a:t>- SP -</a:t>
            </a:r>
            <a:r>
              <a:rPr sz="1100" spc="-24" dirty="0">
                <a:latin typeface="Roc Grotesk" panose="00000500000000000000" pitchFamily="50" charset="0"/>
                <a:cs typeface="Gotham Book"/>
              </a:rPr>
              <a:t> </a:t>
            </a:r>
            <a:r>
              <a:rPr sz="1100" spc="-7" dirty="0">
                <a:latin typeface="Roc Grotesk" panose="00000500000000000000" pitchFamily="50" charset="0"/>
                <a:cs typeface="Gotham Book"/>
              </a:rPr>
              <a:t>Brasil</a:t>
            </a:r>
            <a:endParaRPr sz="1100" dirty="0">
              <a:latin typeface="Roc Grotesk" panose="00000500000000000000" pitchFamily="50" charset="0"/>
              <a:cs typeface="Gotham Book"/>
            </a:endParaRPr>
          </a:p>
          <a:p>
            <a:pPr>
              <a:spcBef>
                <a:spcPts val="272"/>
              </a:spcBef>
            </a:pPr>
            <a:r>
              <a:rPr sz="1100" dirty="0">
                <a:latin typeface="Roc Grotesk" panose="00000500000000000000" pitchFamily="50" charset="0"/>
                <a:cs typeface="Gotham Book"/>
              </a:rPr>
              <a:t>+55 11 </a:t>
            </a:r>
            <a:r>
              <a:rPr sz="1100" spc="-3" dirty="0">
                <a:latin typeface="Roc Grotesk" panose="00000500000000000000" pitchFamily="50" charset="0"/>
                <a:cs typeface="Gotham Book"/>
              </a:rPr>
              <a:t>3509 </a:t>
            </a:r>
            <a:r>
              <a:rPr sz="1100" dirty="0">
                <a:latin typeface="Roc Grotesk" panose="00000500000000000000" pitchFamily="50" charset="0"/>
                <a:cs typeface="Gotham Book"/>
              </a:rPr>
              <a:t>6600 | +55 11 </a:t>
            </a:r>
            <a:r>
              <a:rPr sz="1100" spc="-11" dirty="0">
                <a:latin typeface="Roc Grotesk" panose="00000500000000000000" pitchFamily="50" charset="0"/>
                <a:cs typeface="Gotham Book"/>
              </a:rPr>
              <a:t>2107</a:t>
            </a:r>
            <a:r>
              <a:rPr sz="1100" spc="-35" dirty="0">
                <a:latin typeface="Roc Grotesk" panose="00000500000000000000" pitchFamily="50" charset="0"/>
                <a:cs typeface="Gotham Book"/>
              </a:rPr>
              <a:t> </a:t>
            </a:r>
            <a:r>
              <a:rPr sz="1100" dirty="0">
                <a:latin typeface="Roc Grotesk" panose="00000500000000000000" pitchFamily="50" charset="0"/>
                <a:cs typeface="Gotham Book"/>
              </a:rPr>
              <a:t>6600</a:t>
            </a:r>
          </a:p>
        </p:txBody>
      </p:sp>
      <p:pic>
        <p:nvPicPr>
          <p:cNvPr id="40" name="Gráfico 39">
            <a:extLst>
              <a:ext uri="{FF2B5EF4-FFF2-40B4-BE49-F238E27FC236}">
                <a16:creationId xmlns:a16="http://schemas.microsoft.com/office/drawing/2014/main" id="{6666DC96-CF91-E50F-81D8-208D364777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26941" y="2127000"/>
            <a:ext cx="4693459" cy="884962"/>
          </a:xfrm>
          <a:prstGeom prst="rect">
            <a:avLst/>
          </a:prstGeom>
        </p:spPr>
      </p:pic>
      <p:cxnSp>
        <p:nvCxnSpPr>
          <p:cNvPr id="7" name="Conector reto 6">
            <a:extLst>
              <a:ext uri="{FF2B5EF4-FFF2-40B4-BE49-F238E27FC236}">
                <a16:creationId xmlns:a16="http://schemas.microsoft.com/office/drawing/2014/main" id="{084F7F37-316E-7FB7-EFEF-BEDBC5611A56}"/>
              </a:ext>
            </a:extLst>
          </p:cNvPr>
          <p:cNvCxnSpPr>
            <a:cxnSpLocks/>
          </p:cNvCxnSpPr>
          <p:nvPr/>
        </p:nvCxnSpPr>
        <p:spPr>
          <a:xfrm>
            <a:off x="236456" y="584448"/>
            <a:ext cx="619710" cy="0"/>
          </a:xfrm>
          <a:prstGeom prst="line">
            <a:avLst/>
          </a:prstGeom>
          <a:ln w="3492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Forma Livre: Forma 44">
            <a:extLst>
              <a:ext uri="{FF2B5EF4-FFF2-40B4-BE49-F238E27FC236}">
                <a16:creationId xmlns:a16="http://schemas.microsoft.com/office/drawing/2014/main" id="{CC31E39D-71DF-6BB0-5726-A942F17843F8}"/>
              </a:ext>
            </a:extLst>
          </p:cNvPr>
          <p:cNvSpPr/>
          <p:nvPr/>
        </p:nvSpPr>
        <p:spPr>
          <a:xfrm>
            <a:off x="-76200" y="4552950"/>
            <a:ext cx="4071262" cy="454420"/>
          </a:xfrm>
          <a:custGeom>
            <a:avLst/>
            <a:gdLst>
              <a:gd name="connsiteX0" fmla="*/ 0 w 3959053"/>
              <a:gd name="connsiteY0" fmla="*/ 0 h 454420"/>
              <a:gd name="connsiteX1" fmla="*/ 3731843 w 3959053"/>
              <a:gd name="connsiteY1" fmla="*/ 0 h 454420"/>
              <a:gd name="connsiteX2" fmla="*/ 3959053 w 3959053"/>
              <a:gd name="connsiteY2" fmla="*/ 227210 h 454420"/>
              <a:gd name="connsiteX3" fmla="*/ 3959052 w 3959053"/>
              <a:gd name="connsiteY3" fmla="*/ 227210 h 454420"/>
              <a:gd name="connsiteX4" fmla="*/ 3731842 w 3959053"/>
              <a:gd name="connsiteY4" fmla="*/ 454420 h 454420"/>
              <a:gd name="connsiteX5" fmla="*/ 0 w 3959053"/>
              <a:gd name="connsiteY5" fmla="*/ 454419 h 45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9053" h="454420">
                <a:moveTo>
                  <a:pt x="0" y="0"/>
                </a:moveTo>
                <a:lnTo>
                  <a:pt x="3731843" y="0"/>
                </a:lnTo>
                <a:cubicBezTo>
                  <a:pt x="3857328" y="0"/>
                  <a:pt x="3959053" y="101725"/>
                  <a:pt x="3959053" y="227210"/>
                </a:cubicBezTo>
                <a:lnTo>
                  <a:pt x="3959052" y="227210"/>
                </a:lnTo>
                <a:cubicBezTo>
                  <a:pt x="3959052" y="352695"/>
                  <a:pt x="3857327" y="454420"/>
                  <a:pt x="3731842" y="454420"/>
                </a:cubicBezTo>
                <a:lnTo>
                  <a:pt x="0" y="454419"/>
                </a:lnTo>
                <a:close/>
              </a:path>
            </a:pathLst>
          </a:cu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pt-BR" dirty="0"/>
          </a:p>
        </p:txBody>
      </p:sp>
      <p:grpSp>
        <p:nvGrpSpPr>
          <p:cNvPr id="46" name="Agrupar 45">
            <a:extLst>
              <a:ext uri="{FF2B5EF4-FFF2-40B4-BE49-F238E27FC236}">
                <a16:creationId xmlns:a16="http://schemas.microsoft.com/office/drawing/2014/main" id="{A8C40A4A-E83B-1332-3886-0C5EA17411BA}"/>
              </a:ext>
            </a:extLst>
          </p:cNvPr>
          <p:cNvGrpSpPr/>
          <p:nvPr/>
        </p:nvGrpSpPr>
        <p:grpSpPr>
          <a:xfrm>
            <a:off x="110714" y="4686076"/>
            <a:ext cx="3775486" cy="225650"/>
            <a:chOff x="110714" y="4686076"/>
            <a:chExt cx="3775486" cy="225650"/>
          </a:xfrm>
        </p:grpSpPr>
        <p:grpSp>
          <p:nvGrpSpPr>
            <p:cNvPr id="47" name="Agrupar 46">
              <a:extLst>
                <a:ext uri="{FF2B5EF4-FFF2-40B4-BE49-F238E27FC236}">
                  <a16:creationId xmlns:a16="http://schemas.microsoft.com/office/drawing/2014/main" id="{66BC026A-2A88-9169-F02C-759665D088CE}"/>
                </a:ext>
              </a:extLst>
            </p:cNvPr>
            <p:cNvGrpSpPr/>
            <p:nvPr/>
          </p:nvGrpSpPr>
          <p:grpSpPr>
            <a:xfrm>
              <a:off x="540343" y="4686076"/>
              <a:ext cx="3345857" cy="225650"/>
              <a:chOff x="6818009" y="5461838"/>
              <a:chExt cx="2160240" cy="145690"/>
            </a:xfrm>
            <a:solidFill>
              <a:schemeClr val="tx1"/>
            </a:solidFill>
          </p:grpSpPr>
          <p:grpSp>
            <p:nvGrpSpPr>
              <p:cNvPr id="49" name="Group 23">
                <a:extLst>
                  <a:ext uri="{FF2B5EF4-FFF2-40B4-BE49-F238E27FC236}">
                    <a16:creationId xmlns:a16="http://schemas.microsoft.com/office/drawing/2014/main" id="{511F8C9A-47FC-F280-89FB-68D24D2A4F87}"/>
                  </a:ext>
                </a:extLst>
              </p:cNvPr>
              <p:cNvGrpSpPr/>
              <p:nvPr/>
            </p:nvGrpSpPr>
            <p:grpSpPr>
              <a:xfrm>
                <a:off x="6818009" y="5461838"/>
                <a:ext cx="2160240" cy="145690"/>
                <a:chOff x="1984344" y="3714750"/>
                <a:chExt cx="4519487" cy="304800"/>
              </a:xfrm>
              <a:grpFill/>
            </p:grpSpPr>
            <p:pic>
              <p:nvPicPr>
                <p:cNvPr id="52" name="Graphic 24">
                  <a:extLst>
                    <a:ext uri="{FF2B5EF4-FFF2-40B4-BE49-F238E27FC236}">
                      <a16:creationId xmlns:a16="http://schemas.microsoft.com/office/drawing/2014/main" id="{761C0453-0C8A-7E87-9129-97A042CECF5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86442" y="3714750"/>
                  <a:ext cx="304800" cy="304800"/>
                </a:xfrm>
                <a:prstGeom prst="rect">
                  <a:avLst/>
                </a:prstGeom>
              </p:spPr>
            </p:pic>
            <p:pic>
              <p:nvPicPr>
                <p:cNvPr id="53" name="Graphic 25">
                  <a:extLst>
                    <a:ext uri="{FF2B5EF4-FFF2-40B4-BE49-F238E27FC236}">
                      <a16:creationId xmlns:a16="http://schemas.microsoft.com/office/drawing/2014/main" id="{6E785707-819E-B4AB-FFDC-56F6776E0B7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88540" y="3714750"/>
                  <a:ext cx="304800" cy="304800"/>
                </a:xfrm>
                <a:prstGeom prst="rect">
                  <a:avLst/>
                </a:prstGeom>
              </p:spPr>
            </p:pic>
            <p:pic>
              <p:nvPicPr>
                <p:cNvPr id="54" name="Graphic 28">
                  <a:extLst>
                    <a:ext uri="{FF2B5EF4-FFF2-40B4-BE49-F238E27FC236}">
                      <a16:creationId xmlns:a16="http://schemas.microsoft.com/office/drawing/2014/main" id="{90ED0CFA-38DA-0BA5-7C4A-8717EDEB943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94834" y="3714750"/>
                  <a:ext cx="304800" cy="304800"/>
                </a:xfrm>
                <a:prstGeom prst="rect">
                  <a:avLst/>
                </a:prstGeom>
              </p:spPr>
            </p:pic>
            <p:pic>
              <p:nvPicPr>
                <p:cNvPr id="55" name="Graphic 29">
                  <a:extLst>
                    <a:ext uri="{FF2B5EF4-FFF2-40B4-BE49-F238E27FC236}">
                      <a16:creationId xmlns:a16="http://schemas.microsoft.com/office/drawing/2014/main" id="{F33DF43B-662D-9C94-1C67-5D1FC52B7D9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596932" y="3714750"/>
                  <a:ext cx="304800" cy="304800"/>
                </a:xfrm>
                <a:prstGeom prst="rect">
                  <a:avLst/>
                </a:prstGeom>
              </p:spPr>
            </p:pic>
            <p:pic>
              <p:nvPicPr>
                <p:cNvPr id="56" name="Graphic 30">
                  <a:extLst>
                    <a:ext uri="{FF2B5EF4-FFF2-40B4-BE49-F238E27FC236}">
                      <a16:creationId xmlns:a16="http://schemas.microsoft.com/office/drawing/2014/main" id="{4FE4F727-2A29-9F8E-4F65-0E11C7C1A40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392736" y="3714750"/>
                  <a:ext cx="304800" cy="304800"/>
                </a:xfrm>
                <a:prstGeom prst="rect">
                  <a:avLst/>
                </a:prstGeom>
              </p:spPr>
            </p:pic>
            <p:pic>
              <p:nvPicPr>
                <p:cNvPr id="57" name="Graphic 31">
                  <a:extLst>
                    <a:ext uri="{FF2B5EF4-FFF2-40B4-BE49-F238E27FC236}">
                      <a16:creationId xmlns:a16="http://schemas.microsoft.com/office/drawing/2014/main" id="{E43386FD-9BDD-DBDC-CE48-EDC20FD54601}"/>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199031" y="3714750"/>
                  <a:ext cx="304800" cy="304800"/>
                </a:xfrm>
                <a:prstGeom prst="rect">
                  <a:avLst/>
                </a:prstGeom>
              </p:spPr>
            </p:pic>
            <p:pic>
              <p:nvPicPr>
                <p:cNvPr id="58" name="Graphic 32">
                  <a:extLst>
                    <a:ext uri="{FF2B5EF4-FFF2-40B4-BE49-F238E27FC236}">
                      <a16:creationId xmlns:a16="http://schemas.microsoft.com/office/drawing/2014/main" id="{A551E7DA-7C94-E34A-D759-A4DAAEDC904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984344" y="3714750"/>
                  <a:ext cx="304800" cy="304800"/>
                </a:xfrm>
                <a:prstGeom prst="rect">
                  <a:avLst/>
                </a:prstGeom>
              </p:spPr>
            </p:pic>
          </p:grpSp>
          <p:pic>
            <p:nvPicPr>
              <p:cNvPr id="51" name="Gráfico 50">
                <a:extLst>
                  <a:ext uri="{FF2B5EF4-FFF2-40B4-BE49-F238E27FC236}">
                    <a16:creationId xmlns:a16="http://schemas.microsoft.com/office/drawing/2014/main" id="{63466AD1-8B26-8079-73AB-BC399F5FCD6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706775" y="5464650"/>
                <a:ext cx="117417" cy="120184"/>
              </a:xfrm>
              <a:prstGeom prst="rect">
                <a:avLst/>
              </a:prstGeom>
            </p:spPr>
          </p:pic>
        </p:grpSp>
        <p:pic>
          <p:nvPicPr>
            <p:cNvPr id="48" name="Gráfico 47">
              <a:extLst>
                <a:ext uri="{FF2B5EF4-FFF2-40B4-BE49-F238E27FC236}">
                  <a16:creationId xmlns:a16="http://schemas.microsoft.com/office/drawing/2014/main" id="{7BDB5237-76D5-A0F5-E063-CE1B08E8CC7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0714" y="4700075"/>
              <a:ext cx="178594" cy="206376"/>
            </a:xfrm>
            <a:prstGeom prst="rect">
              <a:avLst/>
            </a:prstGeom>
          </p:spPr>
        </p:pic>
      </p:grpSp>
      <p:pic>
        <p:nvPicPr>
          <p:cNvPr id="2" name="Picture 3" descr="Graphical user interface, application&#10;&#10;Description automatically generated">
            <a:extLst>
              <a:ext uri="{FF2B5EF4-FFF2-40B4-BE49-F238E27FC236}">
                <a16:creationId xmlns:a16="http://schemas.microsoft.com/office/drawing/2014/main" id="{4BD56B17-EA6B-5C01-2B6D-932D8153054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540355" y="3949267"/>
            <a:ext cx="1063302" cy="79766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a:extLst>
              <a:ext uri="{FF2B5EF4-FFF2-40B4-BE49-F238E27FC236}">
                <a16:creationId xmlns:a16="http://schemas.microsoft.com/office/drawing/2014/main" id="{3A29C00B-7A18-3CCE-6164-E80332529E63}"/>
              </a:ext>
            </a:extLst>
          </p:cNvPr>
          <p:cNvSpPr txBox="1"/>
          <p:nvPr/>
        </p:nvSpPr>
        <p:spPr>
          <a:xfrm>
            <a:off x="441127" y="2977596"/>
            <a:ext cx="8412586" cy="1477328"/>
          </a:xfrm>
          <a:prstGeom prst="rect">
            <a:avLst/>
          </a:prstGeom>
          <a:noFill/>
        </p:spPr>
        <p:txBody>
          <a:bodyPr wrap="square" rtlCol="0">
            <a:spAutoFit/>
          </a:bodyPr>
          <a:lstStyle/>
          <a:p>
            <a:pPr marL="285750" indent="-285750">
              <a:buAutoNum type="romanLcParenBoth"/>
            </a:pPr>
            <a:r>
              <a:rPr lang="pt-BR" sz="1000" dirty="0">
                <a:solidFill>
                  <a:schemeClr val="bg1"/>
                </a:solidFill>
                <a:latin typeface="Roc Grotesk" panose="00000500000000000000" pitchFamily="50" charset="0"/>
              </a:rPr>
              <a:t>alteração do artigo 3.1 do regulamento do Fundo (“Regulamento”), de forma a prever o investimento, direto ou indireto, pelo Fundo, em Ativos Imobiliários;</a:t>
            </a:r>
          </a:p>
          <a:p>
            <a:pPr marL="285750" indent="-285750">
              <a:buAutoNum type="romanLcParenBoth"/>
            </a:pPr>
            <a:endParaRPr lang="pt-BR" sz="1000" dirty="0">
              <a:solidFill>
                <a:schemeClr val="bg1"/>
              </a:solidFill>
              <a:latin typeface="Roc Grotesk" panose="00000500000000000000" pitchFamily="50" charset="0"/>
            </a:endParaRPr>
          </a:p>
          <a:p>
            <a:endParaRPr lang="pt-BR" sz="1000" dirty="0">
              <a:solidFill>
                <a:schemeClr val="bg1"/>
              </a:solidFill>
              <a:latin typeface="Roc Grotesk" panose="00000500000000000000" pitchFamily="50" charset="0"/>
            </a:endParaRPr>
          </a:p>
          <a:p>
            <a:r>
              <a:rPr lang="pt-BR" sz="1000" dirty="0">
                <a:solidFill>
                  <a:schemeClr val="bg1"/>
                </a:solidFill>
                <a:latin typeface="Roc Grotesk" panose="00000500000000000000" pitchFamily="50" charset="0"/>
              </a:rPr>
              <a:t>(</a:t>
            </a:r>
            <a:r>
              <a:rPr lang="pt-BR" sz="1000" dirty="0" err="1">
                <a:solidFill>
                  <a:schemeClr val="bg1"/>
                </a:solidFill>
                <a:latin typeface="Roc Grotesk" panose="00000500000000000000" pitchFamily="50" charset="0"/>
              </a:rPr>
              <a:t>ii</a:t>
            </a:r>
            <a:r>
              <a:rPr lang="pt-BR" sz="1000" dirty="0">
                <a:solidFill>
                  <a:schemeClr val="bg1"/>
                </a:solidFill>
                <a:latin typeface="Roc Grotesk" panose="00000500000000000000" pitchFamily="50" charset="0"/>
              </a:rPr>
              <a:t>) alteração do artigo 4.10.1 do Regulamento, de forma que o prazo para o exercício do direito de preferência pelos cotistas do Fundo na subscrição de novas cotas passe de, no mínimo, 30 (trinta) dias para, no mínimo, 7 (sete) dias úteis; </a:t>
            </a:r>
          </a:p>
          <a:p>
            <a:endParaRPr lang="pt-BR" sz="1000" dirty="0">
              <a:solidFill>
                <a:schemeClr val="bg1"/>
              </a:solidFill>
              <a:latin typeface="Roc Grotesk" panose="00000500000000000000" pitchFamily="50" charset="0"/>
            </a:endParaRPr>
          </a:p>
          <a:p>
            <a:r>
              <a:rPr lang="pt-BR" sz="1000" dirty="0">
                <a:solidFill>
                  <a:schemeClr val="bg1"/>
                </a:solidFill>
                <a:latin typeface="Roc Grotesk" panose="00000500000000000000" pitchFamily="50" charset="0"/>
              </a:rPr>
              <a:t> </a:t>
            </a:r>
          </a:p>
          <a:p>
            <a:r>
              <a:rPr lang="pt-BR" sz="1000" dirty="0">
                <a:solidFill>
                  <a:schemeClr val="bg1"/>
                </a:solidFill>
                <a:latin typeface="Roc Grotesk" panose="00000500000000000000" pitchFamily="50" charset="0"/>
              </a:rPr>
              <a:t>[continua]</a:t>
            </a:r>
          </a:p>
        </p:txBody>
      </p:sp>
      <p:cxnSp>
        <p:nvCxnSpPr>
          <p:cNvPr id="14" name="Conector reto 13">
            <a:extLst>
              <a:ext uri="{FF2B5EF4-FFF2-40B4-BE49-F238E27FC236}">
                <a16:creationId xmlns:a16="http://schemas.microsoft.com/office/drawing/2014/main" id="{BCA6F51B-A959-67AF-F9BF-47FA3F22E5BB}"/>
              </a:ext>
            </a:extLst>
          </p:cNvPr>
          <p:cNvCxnSpPr/>
          <p:nvPr/>
        </p:nvCxnSpPr>
        <p:spPr>
          <a:xfrm>
            <a:off x="404842" y="2991470"/>
            <a:ext cx="0" cy="350392"/>
          </a:xfrm>
          <a:prstGeom prst="line">
            <a:avLst/>
          </a:prstGeom>
          <a:ln w="1905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Box 2">
            <a:extLst>
              <a:ext uri="{FF2B5EF4-FFF2-40B4-BE49-F238E27FC236}">
                <a16:creationId xmlns:a16="http://schemas.microsoft.com/office/drawing/2014/main" id="{3FD6CE8D-46DF-B795-4460-F76E4CAD7435}"/>
              </a:ext>
            </a:extLst>
          </p:cNvPr>
          <p:cNvSpPr txBox="1"/>
          <p:nvPr/>
        </p:nvSpPr>
        <p:spPr>
          <a:xfrm>
            <a:off x="365706" y="924887"/>
            <a:ext cx="8488007" cy="1169551"/>
          </a:xfrm>
          <a:prstGeom prst="rect">
            <a:avLst/>
          </a:prstGeom>
          <a:noFill/>
        </p:spPr>
        <p:txBody>
          <a:bodyPr wrap="square" rtlCol="0">
            <a:spAutoFit/>
          </a:bodyPr>
          <a:lstStyle/>
          <a:p>
            <a:pPr algn="just"/>
            <a:r>
              <a:rPr lang="pt-BR" sz="1000" dirty="0">
                <a:solidFill>
                  <a:schemeClr val="bg1"/>
                </a:solidFill>
                <a:latin typeface="Roc Grotesk" panose="00000500000000000000" pitchFamily="50" charset="0"/>
              </a:rPr>
              <a:t>A RIO BRAVO INVESTIMENTOS – DISTRIBUIDORA DE TÍTULOS E VALORES MOBILIÁRIOS LTDA., sociedade empresária limitada com sede na cidade de São Paulo, estado de São Paulo, na Avenida Chedid Jafet, nº 222, bloco B, 3º andar, conjunto 32, Vila Olímpia, CEP 04551-065, inscrita no Cadastro Nacional da Pessoa Jurídica do Ministério da Fazenda (“CNPJ”) sob o nº 72.600.026/0001-81 (“Administradora”), na qualidade de instituição administradora do FUNDO DE INVESTIMENTO IMOBILIÁRIO GRAND PLAZA SHOPPING, inscrito no CNPJ sob o nº 01.201.140/0001-90 (“Fundo”), vem, por meio desta consulta formal (“Consulta Formal”), nos termos do artigo 19 da Instrução da Comissão de Valores Mobiliários (“CVM”) nº 472, de 31 de outubro de 2008, conforme alterada (“Instrução CVM 472”), submeter à deliberação dos cotistas do Fundo as seguintes matérias:</a:t>
            </a:r>
          </a:p>
        </p:txBody>
      </p:sp>
      <p:sp>
        <p:nvSpPr>
          <p:cNvPr id="17" name="Rectangle 3">
            <a:extLst>
              <a:ext uri="{FF2B5EF4-FFF2-40B4-BE49-F238E27FC236}">
                <a16:creationId xmlns:a16="http://schemas.microsoft.com/office/drawing/2014/main" id="{A149A923-ECDB-4BB2-4AF3-33C3EB2FF214}"/>
              </a:ext>
            </a:extLst>
          </p:cNvPr>
          <p:cNvSpPr/>
          <p:nvPr/>
        </p:nvSpPr>
        <p:spPr>
          <a:xfrm>
            <a:off x="384564" y="2308000"/>
            <a:ext cx="8374873" cy="456034"/>
          </a:xfrm>
          <a:prstGeom prst="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00" dirty="0">
                <a:solidFill>
                  <a:schemeClr val="bg1"/>
                </a:solidFill>
                <a:latin typeface="Roc Grotesk" panose="00000500000000000000" pitchFamily="50" charset="0"/>
              </a:rPr>
              <a:t>As matérias descritas neste material não necessariamente trazem a redação completa das pautas em votação. Sugerimos a leitura das matérias na íntegra na Carta Consulta.</a:t>
            </a:r>
          </a:p>
        </p:txBody>
      </p:sp>
      <p:sp>
        <p:nvSpPr>
          <p:cNvPr id="3" name="Espaço Reservado para Texto 5">
            <a:extLst>
              <a:ext uri="{FF2B5EF4-FFF2-40B4-BE49-F238E27FC236}">
                <a16:creationId xmlns:a16="http://schemas.microsoft.com/office/drawing/2014/main" id="{4200BD31-8CA3-85ED-B56E-7DBB0F48FCF9}"/>
              </a:ext>
            </a:extLst>
          </p:cNvPr>
          <p:cNvSpPr txBox="1">
            <a:spLocks/>
          </p:cNvSpPr>
          <p:nvPr/>
        </p:nvSpPr>
        <p:spPr>
          <a:xfrm>
            <a:off x="188174" y="355090"/>
            <a:ext cx="3490913" cy="356235"/>
          </a:xfrm>
          <a:prstGeom prst="rect">
            <a:avLst/>
          </a:prstGeom>
        </p:spPr>
        <p:txBody>
          <a:bodyPr/>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2400" b="1" kern="1200">
                <a:solidFill>
                  <a:schemeClr val="bg1"/>
                </a:solidFill>
                <a:latin typeface="+mj-lt"/>
              </a:rPr>
              <a:t>Consulta formal</a:t>
            </a:r>
            <a:endParaRPr lang="pt-BR" sz="2400" kern="1200" dirty="0">
              <a:solidFill>
                <a:schemeClr val="bg1"/>
              </a:solidFill>
              <a:latin typeface="Roc Grotesk" panose="00000500000000000000" pitchFamily="50" charset="0"/>
            </a:endParaRPr>
          </a:p>
        </p:txBody>
      </p:sp>
      <p:cxnSp>
        <p:nvCxnSpPr>
          <p:cNvPr id="4" name="Conector reto 3">
            <a:extLst>
              <a:ext uri="{FF2B5EF4-FFF2-40B4-BE49-F238E27FC236}">
                <a16:creationId xmlns:a16="http://schemas.microsoft.com/office/drawing/2014/main" id="{6DC1C8CA-AEDD-3446-AD1D-DF078849E05B}"/>
              </a:ext>
            </a:extLst>
          </p:cNvPr>
          <p:cNvCxnSpPr/>
          <p:nvPr/>
        </p:nvCxnSpPr>
        <p:spPr>
          <a:xfrm>
            <a:off x="404842" y="3568410"/>
            <a:ext cx="0" cy="350392"/>
          </a:xfrm>
          <a:prstGeom prst="line">
            <a:avLst/>
          </a:prstGeom>
          <a:ln w="1905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79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
            <a:extLst>
              <a:ext uri="{FF2B5EF4-FFF2-40B4-BE49-F238E27FC236}">
                <a16:creationId xmlns:a16="http://schemas.microsoft.com/office/drawing/2014/main" id="{3A29C00B-7A18-3CCE-6164-E80332529E63}"/>
              </a:ext>
            </a:extLst>
          </p:cNvPr>
          <p:cNvSpPr txBox="1"/>
          <p:nvPr/>
        </p:nvSpPr>
        <p:spPr>
          <a:xfrm>
            <a:off x="441127" y="998575"/>
            <a:ext cx="8412586" cy="2862322"/>
          </a:xfrm>
          <a:prstGeom prst="rect">
            <a:avLst/>
          </a:prstGeom>
          <a:noFill/>
        </p:spPr>
        <p:txBody>
          <a:bodyPr wrap="square" rtlCol="0">
            <a:spAutoFit/>
          </a:bodyPr>
          <a:lstStyle/>
          <a:p>
            <a:pPr algn="just"/>
            <a:r>
              <a:rPr lang="pt-BR" sz="1000" dirty="0">
                <a:solidFill>
                  <a:schemeClr val="bg1"/>
                </a:solidFill>
                <a:latin typeface="Roc Grotesk" panose="00000500000000000000" pitchFamily="50" charset="0"/>
              </a:rPr>
              <a:t>[continuação]</a:t>
            </a:r>
          </a:p>
          <a:p>
            <a:pPr algn="just"/>
            <a:endParaRPr lang="pt-BR" sz="1000" dirty="0">
              <a:solidFill>
                <a:schemeClr val="bg1"/>
              </a:solidFill>
              <a:latin typeface="Roc Grotesk" panose="00000500000000000000" pitchFamily="50" charset="0"/>
            </a:endParaRPr>
          </a:p>
          <a:p>
            <a:pPr algn="just"/>
            <a:r>
              <a:rPr lang="pt-BR" sz="1000" dirty="0">
                <a:solidFill>
                  <a:schemeClr val="bg1"/>
                </a:solidFill>
                <a:latin typeface="Roc Grotesk" panose="00000500000000000000" pitchFamily="50" charset="0"/>
              </a:rPr>
              <a:t>(</a:t>
            </a:r>
            <a:r>
              <a:rPr lang="pt-BR" sz="1000" dirty="0" err="1">
                <a:solidFill>
                  <a:schemeClr val="bg1"/>
                </a:solidFill>
                <a:latin typeface="Roc Grotesk" panose="00000500000000000000" pitchFamily="50" charset="0"/>
              </a:rPr>
              <a:t>iii</a:t>
            </a:r>
            <a:r>
              <a:rPr lang="pt-BR" sz="1000" dirty="0">
                <a:solidFill>
                  <a:schemeClr val="bg1"/>
                </a:solidFill>
                <a:latin typeface="Roc Grotesk" panose="00000500000000000000" pitchFamily="50" charset="0"/>
              </a:rPr>
              <a:t>) aprovação do exercício do direito de preferência no âmbito da aquisição de participação indireta no Grand Plaza Shopping, localizado na cidade de Santo André, no estado de São Paulo e, de forma a viabilizar tal aquisição, a realização da 9ª emissão de cotas do Fundo com preço de emissão equivalente a R$ 101,42 (cento e um reais e quarenta e dois centavos), correspondente ao seu valor patrimonial apurado em 30 de abril de 2024, sem considerar a Taxa de Distribuição Primária, a qual será objeto de oferta pública de distribuição primária, sob o rito de registro automático, nos termos das Resolução da CVM nº 160, de 13 de julho de 2022, conforme alterada (“Resolução CVM 160” e “Oferta”, respectivamente), do Regulamento e das demais disposições legais e regulamentares e autorregulatórias aplicáveis, sob a coordenação da Administradora, na qualidade de coordenadora líder da Oferta (“Coordenador Líder”); e </a:t>
            </a:r>
          </a:p>
          <a:p>
            <a:pPr algn="just"/>
            <a:endParaRPr lang="pt-BR" sz="1000" dirty="0">
              <a:solidFill>
                <a:schemeClr val="bg1"/>
              </a:solidFill>
              <a:latin typeface="Roc Grotesk" panose="00000500000000000000" pitchFamily="50" charset="0"/>
            </a:endParaRPr>
          </a:p>
          <a:p>
            <a:pPr algn="just"/>
            <a:r>
              <a:rPr lang="pt-BR" sz="1000" dirty="0">
                <a:solidFill>
                  <a:schemeClr val="bg1"/>
                </a:solidFill>
                <a:latin typeface="Roc Grotesk" panose="00000500000000000000" pitchFamily="50" charset="0"/>
              </a:rPr>
              <a:t>(</a:t>
            </a:r>
            <a:r>
              <a:rPr lang="pt-BR" sz="1000" dirty="0" err="1">
                <a:solidFill>
                  <a:schemeClr val="bg1"/>
                </a:solidFill>
                <a:latin typeface="Roc Grotesk" panose="00000500000000000000" pitchFamily="50" charset="0"/>
              </a:rPr>
              <a:t>iv</a:t>
            </a:r>
            <a:r>
              <a:rPr lang="pt-BR" sz="1000" dirty="0">
                <a:solidFill>
                  <a:schemeClr val="bg1"/>
                </a:solidFill>
                <a:latin typeface="Roc Grotesk" panose="00000500000000000000" pitchFamily="50" charset="0"/>
              </a:rPr>
              <a:t>) aprovação do exercício do direito de preferência no âmbito da aquisição de participação indireta no Grand Plaza Shopping, localizado na cidade de Santo André, no estado de São Paulo e, de forma a viabilizar tal aquisição, a realização da 9ª emissão de cotas do Fundo com preço de emissão equivalente a R$ 71,09 (setenta e um reais e nove centavos), correspondente à média do valor de fechamento das cotas no mercado secundário da B3 entre os dias 16/04/2024 e 28/05/2024, sem considerar a Taxa de Distribuição Primária, a qual será objeto de Oferta, sob o rito de registro automático, nos termos da Resolução CVM 160, do Regulamento e das demais disposições legais e regulamentares e autorregulatórias aplicáveis, sob a coordenação do Coordenador Líder.</a:t>
            </a:r>
          </a:p>
          <a:p>
            <a:pPr algn="just"/>
            <a:endParaRPr lang="pt-BR" sz="1000" dirty="0">
              <a:solidFill>
                <a:schemeClr val="bg1"/>
              </a:solidFill>
              <a:latin typeface="Roc Grotesk" panose="00000500000000000000" pitchFamily="50" charset="0"/>
            </a:endParaRPr>
          </a:p>
        </p:txBody>
      </p:sp>
      <p:cxnSp>
        <p:nvCxnSpPr>
          <p:cNvPr id="14" name="Conector reto 13">
            <a:extLst>
              <a:ext uri="{FF2B5EF4-FFF2-40B4-BE49-F238E27FC236}">
                <a16:creationId xmlns:a16="http://schemas.microsoft.com/office/drawing/2014/main" id="{BCA6F51B-A959-67AF-F9BF-47FA3F22E5BB}"/>
              </a:ext>
            </a:extLst>
          </p:cNvPr>
          <p:cNvCxnSpPr/>
          <p:nvPr/>
        </p:nvCxnSpPr>
        <p:spPr>
          <a:xfrm>
            <a:off x="404842" y="1293302"/>
            <a:ext cx="0" cy="350392"/>
          </a:xfrm>
          <a:prstGeom prst="line">
            <a:avLst/>
          </a:prstGeom>
          <a:ln w="1905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Espaço Reservado para Texto 5">
            <a:extLst>
              <a:ext uri="{FF2B5EF4-FFF2-40B4-BE49-F238E27FC236}">
                <a16:creationId xmlns:a16="http://schemas.microsoft.com/office/drawing/2014/main" id="{4200BD31-8CA3-85ED-B56E-7DBB0F48FCF9}"/>
              </a:ext>
            </a:extLst>
          </p:cNvPr>
          <p:cNvSpPr txBox="1">
            <a:spLocks/>
          </p:cNvSpPr>
          <p:nvPr/>
        </p:nvSpPr>
        <p:spPr>
          <a:xfrm>
            <a:off x="188174" y="355090"/>
            <a:ext cx="3490913" cy="356235"/>
          </a:xfrm>
          <a:prstGeom prst="rect">
            <a:avLst/>
          </a:prstGeom>
        </p:spPr>
        <p:txBody>
          <a:bodyPr/>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2400" b="1" kern="1200" dirty="0">
                <a:solidFill>
                  <a:schemeClr val="bg1"/>
                </a:solidFill>
                <a:latin typeface="+mj-lt"/>
              </a:rPr>
              <a:t>Consulta formal</a:t>
            </a:r>
            <a:endParaRPr lang="pt-BR" sz="2400" kern="1200" dirty="0">
              <a:solidFill>
                <a:schemeClr val="bg1"/>
              </a:solidFill>
              <a:latin typeface="Roc Grotesk" panose="00000500000000000000" pitchFamily="50" charset="0"/>
            </a:endParaRPr>
          </a:p>
        </p:txBody>
      </p:sp>
      <p:cxnSp>
        <p:nvCxnSpPr>
          <p:cNvPr id="4" name="Conector reto 3">
            <a:extLst>
              <a:ext uri="{FF2B5EF4-FFF2-40B4-BE49-F238E27FC236}">
                <a16:creationId xmlns:a16="http://schemas.microsoft.com/office/drawing/2014/main" id="{6DC1C8CA-AEDD-3446-AD1D-DF078849E05B}"/>
              </a:ext>
            </a:extLst>
          </p:cNvPr>
          <p:cNvCxnSpPr/>
          <p:nvPr/>
        </p:nvCxnSpPr>
        <p:spPr>
          <a:xfrm>
            <a:off x="404842" y="2686667"/>
            <a:ext cx="0" cy="350392"/>
          </a:xfrm>
          <a:prstGeom prst="line">
            <a:avLst/>
          </a:prstGeom>
          <a:ln w="19050">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071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CBB7EB99-9914-B43B-C864-8B1E11F495E5}"/>
              </a:ext>
            </a:extLst>
          </p:cNvPr>
          <p:cNvSpPr/>
          <p:nvPr/>
        </p:nvSpPr>
        <p:spPr>
          <a:xfrm>
            <a:off x="260019" y="1162848"/>
            <a:ext cx="5838139" cy="23445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pt-BR" sz="1100" dirty="0">
                <a:solidFill>
                  <a:schemeClr val="bg1"/>
                </a:solidFill>
              </a:rPr>
              <a:t>Em razão da operação de venda, por parte da SYN PROP E TECH S.A., de participação indireta no Shopping (83,05% de cotas do FII Grand Plaza II), o Fundo ABCP11, </a:t>
            </a:r>
            <a:r>
              <a:rPr lang="pt-BR" sz="1100" dirty="0" err="1">
                <a:solidFill>
                  <a:schemeClr val="bg1"/>
                </a:solidFill>
              </a:rPr>
              <a:t>co-proprietário</a:t>
            </a:r>
            <a:r>
              <a:rPr lang="pt-BR" sz="1100" dirty="0">
                <a:solidFill>
                  <a:schemeClr val="bg1"/>
                </a:solidFill>
              </a:rPr>
              <a:t> do GPS, pode exercer seu direito de preferência para aquisição da participação pelos mesmos valores e em condições idênticas às acordadas na Transação.</a:t>
            </a:r>
          </a:p>
          <a:p>
            <a:pPr marL="171450" indent="-171450" algn="just">
              <a:buFont typeface="Arial" panose="020B0604020202020204" pitchFamily="34" charset="0"/>
              <a:buChar char="•"/>
            </a:pPr>
            <a:endParaRPr lang="pt-BR" sz="1100" dirty="0">
              <a:solidFill>
                <a:schemeClr val="bg1"/>
              </a:solidFill>
            </a:endParaRPr>
          </a:p>
          <a:p>
            <a:pPr marL="171450" indent="-171450" algn="just">
              <a:buFont typeface="Arial" panose="020B0604020202020204" pitchFamily="34" charset="0"/>
              <a:buChar char="•"/>
            </a:pPr>
            <a:r>
              <a:rPr lang="pt-BR" sz="1100" dirty="0">
                <a:solidFill>
                  <a:schemeClr val="bg1"/>
                </a:solidFill>
              </a:rPr>
              <a:t>O preço da Transação é de R$752.515.000,00 (51% do GPS - parcela majoritária do empreendimento), avaliando a totalidade do ativo em R$ 1.475.519.607,84. O pagamento deverá ser realizado à vista.</a:t>
            </a:r>
          </a:p>
          <a:p>
            <a:pPr marL="171450" indent="-171450" algn="just">
              <a:buFont typeface="Arial" panose="020B0604020202020204" pitchFamily="34" charset="0"/>
              <a:buChar char="•"/>
            </a:pPr>
            <a:endParaRPr lang="pt-BR" sz="1100" dirty="0">
              <a:solidFill>
                <a:schemeClr val="bg1"/>
              </a:solidFill>
            </a:endParaRPr>
          </a:p>
          <a:p>
            <a:pPr marL="171450" indent="-171450" algn="just">
              <a:buFont typeface="Arial" panose="020B0604020202020204" pitchFamily="34" charset="0"/>
              <a:buChar char="•"/>
            </a:pPr>
            <a:r>
              <a:rPr lang="pt-BR" sz="1100" dirty="0">
                <a:solidFill>
                  <a:schemeClr val="bg1"/>
                </a:solidFill>
              </a:rPr>
              <a:t>Para exercer o direito de preferência, os cotistas devem deliberar acerca da possibilidade de realização do investimento e as condições da captação de recursos para arcar com tal compromisso.</a:t>
            </a:r>
          </a:p>
        </p:txBody>
      </p:sp>
      <p:sp>
        <p:nvSpPr>
          <p:cNvPr id="6" name="Espaço Reservado para Texto 5">
            <a:extLst>
              <a:ext uri="{FF2B5EF4-FFF2-40B4-BE49-F238E27FC236}">
                <a16:creationId xmlns:a16="http://schemas.microsoft.com/office/drawing/2014/main" id="{A01173F5-874B-45A9-A999-8528041FB5A1}"/>
              </a:ext>
            </a:extLst>
          </p:cNvPr>
          <p:cNvSpPr>
            <a:spLocks noGrp="1"/>
          </p:cNvSpPr>
          <p:nvPr>
            <p:ph type="body" sz="quarter" idx="4294967295"/>
          </p:nvPr>
        </p:nvSpPr>
        <p:spPr>
          <a:xfrm>
            <a:off x="188174" y="355090"/>
            <a:ext cx="3490913" cy="356235"/>
          </a:xfrm>
          <a:prstGeom prst="rect">
            <a:avLst/>
          </a:prstGeom>
        </p:spPr>
        <p:txBody>
          <a:bodyPr/>
          <a:lstStyle/>
          <a:p>
            <a:pPr algn="l" defTabSz="715609" rtl="0">
              <a:lnSpc>
                <a:spcPts val="2200"/>
              </a:lnSpc>
            </a:pPr>
            <a:r>
              <a:rPr lang="pt-BR" sz="2400" b="1" kern="1200" dirty="0">
                <a:solidFill>
                  <a:schemeClr val="bg1"/>
                </a:solidFill>
                <a:latin typeface="+mj-lt"/>
              </a:rPr>
              <a:t>Consulta formal</a:t>
            </a:r>
            <a:endParaRPr lang="pt-BR" sz="2400" kern="1200" dirty="0">
              <a:solidFill>
                <a:schemeClr val="bg1"/>
              </a:solidFill>
              <a:latin typeface="Roc Grotesk" panose="00000500000000000000" pitchFamily="50" charset="0"/>
            </a:endParaRPr>
          </a:p>
        </p:txBody>
      </p:sp>
      <p:grpSp>
        <p:nvGrpSpPr>
          <p:cNvPr id="4" name="Agrupar 3">
            <a:extLst>
              <a:ext uri="{FF2B5EF4-FFF2-40B4-BE49-F238E27FC236}">
                <a16:creationId xmlns:a16="http://schemas.microsoft.com/office/drawing/2014/main" id="{C477EE0C-6371-D8A8-DDCA-A2931A5CF9F7}"/>
              </a:ext>
            </a:extLst>
          </p:cNvPr>
          <p:cNvGrpSpPr/>
          <p:nvPr/>
        </p:nvGrpSpPr>
        <p:grpSpPr>
          <a:xfrm>
            <a:off x="248245" y="797003"/>
            <a:ext cx="3749041" cy="356235"/>
            <a:chOff x="248245" y="1188890"/>
            <a:chExt cx="3749041" cy="356235"/>
          </a:xfrm>
        </p:grpSpPr>
        <p:sp>
          <p:nvSpPr>
            <p:cNvPr id="8" name="Espaço Reservado para Texto 5">
              <a:extLst>
                <a:ext uri="{FF2B5EF4-FFF2-40B4-BE49-F238E27FC236}">
                  <a16:creationId xmlns:a16="http://schemas.microsoft.com/office/drawing/2014/main" id="{14170136-812F-B198-3726-D68942CC426B}"/>
                </a:ext>
              </a:extLst>
            </p:cNvPr>
            <p:cNvSpPr txBox="1">
              <a:spLocks/>
            </p:cNvSpPr>
            <p:nvPr/>
          </p:nvSpPr>
          <p:spPr>
            <a:xfrm>
              <a:off x="248245" y="1188890"/>
              <a:ext cx="3749041" cy="356235"/>
            </a:xfrm>
            <a:prstGeom prst="rect">
              <a:avLst/>
            </a:prstGeom>
          </p:spPr>
          <p:txBody>
            <a:bodyPr/>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200" kern="1200" dirty="0">
                  <a:solidFill>
                    <a:schemeClr val="bg1"/>
                  </a:solidFill>
                  <a:latin typeface="Roc Grotesk" panose="00000500000000000000" pitchFamily="50" charset="0"/>
                </a:rPr>
                <a:t>Sobre a transação</a:t>
              </a:r>
            </a:p>
          </p:txBody>
        </p:sp>
        <p:cxnSp>
          <p:nvCxnSpPr>
            <p:cNvPr id="2" name="Straight Connector 135">
              <a:extLst>
                <a:ext uri="{FF2B5EF4-FFF2-40B4-BE49-F238E27FC236}">
                  <a16:creationId xmlns:a16="http://schemas.microsoft.com/office/drawing/2014/main" id="{DC3246CA-FF9B-A339-2FF8-02E7F9FDF2B2}"/>
                </a:ext>
              </a:extLst>
            </p:cNvPr>
            <p:cNvCxnSpPr>
              <a:cxnSpLocks/>
            </p:cNvCxnSpPr>
            <p:nvPr/>
          </p:nvCxnSpPr>
          <p:spPr>
            <a:xfrm>
              <a:off x="286662" y="1496262"/>
              <a:ext cx="2755883" cy="0"/>
            </a:xfrm>
            <a:prstGeom prst="line">
              <a:avLst/>
            </a:prstGeom>
            <a:noFill/>
            <a:ln w="9525" cap="flat" cmpd="sng" algn="ctr">
              <a:solidFill>
                <a:srgbClr val="000000"/>
              </a:solidFill>
              <a:prstDash val="solid"/>
            </a:ln>
            <a:effectLst/>
          </p:spPr>
        </p:cxnSp>
      </p:grpSp>
      <p:grpSp>
        <p:nvGrpSpPr>
          <p:cNvPr id="41" name="Agrupar 40">
            <a:extLst>
              <a:ext uri="{FF2B5EF4-FFF2-40B4-BE49-F238E27FC236}">
                <a16:creationId xmlns:a16="http://schemas.microsoft.com/office/drawing/2014/main" id="{85F8FBEB-DF4D-DC4D-6352-25758651AB23}"/>
              </a:ext>
            </a:extLst>
          </p:cNvPr>
          <p:cNvGrpSpPr/>
          <p:nvPr/>
        </p:nvGrpSpPr>
        <p:grpSpPr>
          <a:xfrm>
            <a:off x="6144091" y="797003"/>
            <a:ext cx="2839204" cy="2523967"/>
            <a:chOff x="6056797" y="947208"/>
            <a:chExt cx="2839204" cy="2523967"/>
          </a:xfrm>
        </p:grpSpPr>
        <p:grpSp>
          <p:nvGrpSpPr>
            <p:cNvPr id="35" name="Agrupar 34">
              <a:extLst>
                <a:ext uri="{FF2B5EF4-FFF2-40B4-BE49-F238E27FC236}">
                  <a16:creationId xmlns:a16="http://schemas.microsoft.com/office/drawing/2014/main" id="{CF8E158C-9B62-A2D5-8E90-BF5F81EEDC50}"/>
                </a:ext>
              </a:extLst>
            </p:cNvPr>
            <p:cNvGrpSpPr/>
            <p:nvPr/>
          </p:nvGrpSpPr>
          <p:grpSpPr>
            <a:xfrm>
              <a:off x="6056797" y="947208"/>
              <a:ext cx="2009433" cy="2067590"/>
              <a:chOff x="6056797" y="947208"/>
              <a:chExt cx="2009433" cy="2067590"/>
            </a:xfrm>
          </p:grpSpPr>
          <p:grpSp>
            <p:nvGrpSpPr>
              <p:cNvPr id="7" name="Agrupar 6">
                <a:extLst>
                  <a:ext uri="{FF2B5EF4-FFF2-40B4-BE49-F238E27FC236}">
                    <a16:creationId xmlns:a16="http://schemas.microsoft.com/office/drawing/2014/main" id="{4BC41061-4968-15B6-5770-EEBC772F2BF5}"/>
                  </a:ext>
                </a:extLst>
              </p:cNvPr>
              <p:cNvGrpSpPr/>
              <p:nvPr/>
            </p:nvGrpSpPr>
            <p:grpSpPr>
              <a:xfrm>
                <a:off x="6056797" y="947208"/>
                <a:ext cx="2009433" cy="1587768"/>
                <a:chOff x="414036" y="2604638"/>
                <a:chExt cx="2009433" cy="1587768"/>
              </a:xfrm>
            </p:grpSpPr>
            <p:pic>
              <p:nvPicPr>
                <p:cNvPr id="13" name="Gráfico 12" descr="Escola com preenchimento sólido">
                  <a:extLst>
                    <a:ext uri="{FF2B5EF4-FFF2-40B4-BE49-F238E27FC236}">
                      <a16:creationId xmlns:a16="http://schemas.microsoft.com/office/drawing/2014/main" id="{80693F1E-0979-3BFE-26C8-298E31B2E4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4700" y="3827066"/>
                  <a:ext cx="365340" cy="365340"/>
                </a:xfrm>
                <a:prstGeom prst="rect">
                  <a:avLst/>
                </a:prstGeom>
              </p:spPr>
            </p:pic>
            <p:pic>
              <p:nvPicPr>
                <p:cNvPr id="14" name="Gráfico 13" descr="Escola com preenchimento sólido">
                  <a:extLst>
                    <a:ext uri="{FF2B5EF4-FFF2-40B4-BE49-F238E27FC236}">
                      <a16:creationId xmlns:a16="http://schemas.microsoft.com/office/drawing/2014/main" id="{5B6314F6-3228-DFF9-FEA7-2B083BF1C6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33952" y="2763413"/>
                  <a:ext cx="767860" cy="767860"/>
                </a:xfrm>
                <a:prstGeom prst="rect">
                  <a:avLst/>
                </a:prstGeom>
              </p:spPr>
            </p:pic>
            <p:pic>
              <p:nvPicPr>
                <p:cNvPr id="17" name="Gráfico 16" descr="Escola com preenchimento sólido">
                  <a:extLst>
                    <a:ext uri="{FF2B5EF4-FFF2-40B4-BE49-F238E27FC236}">
                      <a16:creationId xmlns:a16="http://schemas.microsoft.com/office/drawing/2014/main" id="{53B3250A-634C-BD2B-C41C-998D595F49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943" y="3814796"/>
                  <a:ext cx="365340" cy="365340"/>
                </a:xfrm>
                <a:prstGeom prst="rect">
                  <a:avLst/>
                </a:prstGeom>
              </p:spPr>
            </p:pic>
            <p:cxnSp>
              <p:nvCxnSpPr>
                <p:cNvPr id="19" name="Conector reto 18">
                  <a:extLst>
                    <a:ext uri="{FF2B5EF4-FFF2-40B4-BE49-F238E27FC236}">
                      <a16:creationId xmlns:a16="http://schemas.microsoft.com/office/drawing/2014/main" id="{7CEF9C8D-C9CD-D640-AACD-80B0598FB802}"/>
                    </a:ext>
                  </a:extLst>
                </p:cNvPr>
                <p:cNvCxnSpPr>
                  <a:cxnSpLocks/>
                </p:cNvCxnSpPr>
                <p:nvPr/>
              </p:nvCxnSpPr>
              <p:spPr>
                <a:xfrm flipV="1">
                  <a:off x="919069" y="3535066"/>
                  <a:ext cx="0" cy="116172"/>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Conector reto 19">
                  <a:extLst>
                    <a:ext uri="{FF2B5EF4-FFF2-40B4-BE49-F238E27FC236}">
                      <a16:creationId xmlns:a16="http://schemas.microsoft.com/office/drawing/2014/main" id="{F02E1C68-DD24-AFD7-20A5-AB8902DB4C07}"/>
                    </a:ext>
                  </a:extLst>
                </p:cNvPr>
                <p:cNvCxnSpPr>
                  <a:cxnSpLocks/>
                </p:cNvCxnSpPr>
                <p:nvPr/>
              </p:nvCxnSpPr>
              <p:spPr>
                <a:xfrm flipH="1" flipV="1">
                  <a:off x="2100825" y="3535066"/>
                  <a:ext cx="1" cy="116171"/>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to 20">
                  <a:extLst>
                    <a:ext uri="{FF2B5EF4-FFF2-40B4-BE49-F238E27FC236}">
                      <a16:creationId xmlns:a16="http://schemas.microsoft.com/office/drawing/2014/main" id="{74F3E1BE-418B-2F09-BAEA-EB34C09D9238}"/>
                    </a:ext>
                  </a:extLst>
                </p:cNvPr>
                <p:cNvCxnSpPr>
                  <a:cxnSpLocks/>
                </p:cNvCxnSpPr>
                <p:nvPr/>
              </p:nvCxnSpPr>
              <p:spPr>
                <a:xfrm flipH="1">
                  <a:off x="909685" y="3539826"/>
                  <a:ext cx="1195903" cy="0"/>
                </a:xfrm>
                <a:prstGeom prst="line">
                  <a:avLst/>
                </a:prstGeom>
              </p:spPr>
              <p:style>
                <a:lnRef idx="1">
                  <a:schemeClr val="accent2"/>
                </a:lnRef>
                <a:fillRef idx="0">
                  <a:schemeClr val="accent2"/>
                </a:fillRef>
                <a:effectRef idx="0">
                  <a:schemeClr val="accent2"/>
                </a:effectRef>
                <a:fontRef idx="minor">
                  <a:schemeClr val="tx1"/>
                </a:fontRef>
              </p:style>
            </p:cxnSp>
            <p:sp>
              <p:nvSpPr>
                <p:cNvPr id="22" name="TextBox 18">
                  <a:extLst>
                    <a:ext uri="{FF2B5EF4-FFF2-40B4-BE49-F238E27FC236}">
                      <a16:creationId xmlns:a16="http://schemas.microsoft.com/office/drawing/2014/main" id="{FD2496C4-A360-1741-92EF-3391094A6E47}"/>
                    </a:ext>
                  </a:extLst>
                </p:cNvPr>
                <p:cNvSpPr txBox="1"/>
                <p:nvPr/>
              </p:nvSpPr>
              <p:spPr>
                <a:xfrm>
                  <a:off x="642977" y="2604638"/>
                  <a:ext cx="1729318" cy="276999"/>
                </a:xfrm>
                <a:prstGeom prst="rect">
                  <a:avLst/>
                </a:prstGeom>
                <a:noFill/>
              </p:spPr>
              <p:txBody>
                <a:bodyPr wrap="square" lIns="91440" tIns="45720" rIns="91440" bIns="45720" anchor="t">
                  <a:spAutoFit/>
                </a:bodyPr>
                <a:lstStyle/>
                <a:p>
                  <a:pPr algn="ctr"/>
                  <a:r>
                    <a:rPr lang="pt-BR" sz="600" dirty="0">
                      <a:solidFill>
                        <a:schemeClr val="bg1"/>
                      </a:solidFill>
                      <a:latin typeface="Roc Grotesk"/>
                    </a:rPr>
                    <a:t>EMPREENDIMENTO GRAND PLAZA SHOPPING (GPS)</a:t>
                  </a:r>
                  <a:endParaRPr lang="pt-BR" sz="600" dirty="0">
                    <a:solidFill>
                      <a:schemeClr val="bg1"/>
                    </a:solidFill>
                    <a:latin typeface="Roc Grotesk" panose="00000500000000000000" pitchFamily="50" charset="0"/>
                  </a:endParaRPr>
                </a:p>
              </p:txBody>
            </p:sp>
            <p:sp>
              <p:nvSpPr>
                <p:cNvPr id="24" name="TextBox 18">
                  <a:extLst>
                    <a:ext uri="{FF2B5EF4-FFF2-40B4-BE49-F238E27FC236}">
                      <a16:creationId xmlns:a16="http://schemas.microsoft.com/office/drawing/2014/main" id="{F7F3DF6F-018C-5B56-DE1A-7C072E3BDA66}"/>
                    </a:ext>
                  </a:extLst>
                </p:cNvPr>
                <p:cNvSpPr txBox="1"/>
                <p:nvPr/>
              </p:nvSpPr>
              <p:spPr>
                <a:xfrm>
                  <a:off x="414036" y="3645055"/>
                  <a:ext cx="1010063" cy="369332"/>
                </a:xfrm>
                <a:prstGeom prst="rect">
                  <a:avLst/>
                </a:prstGeom>
                <a:noFill/>
              </p:spPr>
              <p:txBody>
                <a:bodyPr wrap="square" lIns="91440" tIns="45720" rIns="91440" bIns="45720" anchor="t">
                  <a:spAutoFit/>
                </a:bodyPr>
                <a:lstStyle/>
                <a:p>
                  <a:pPr algn="ctr"/>
                  <a:r>
                    <a:rPr lang="pt-BR" sz="600" dirty="0">
                      <a:solidFill>
                        <a:schemeClr val="bg1"/>
                      </a:solidFill>
                      <a:latin typeface="Roc Grotesk"/>
                    </a:rPr>
                    <a:t>FII GRAND PLAZA SHOPPING</a:t>
                  </a:r>
                  <a:endParaRPr lang="pt-BR" sz="600" dirty="0">
                    <a:solidFill>
                      <a:schemeClr val="bg1"/>
                    </a:solidFill>
                    <a:latin typeface="Roc Grotesk" panose="00000500000000000000" pitchFamily="50" charset="0"/>
                  </a:endParaRPr>
                </a:p>
                <a:p>
                  <a:endParaRPr lang="pt-BR" sz="600" dirty="0">
                    <a:solidFill>
                      <a:schemeClr val="bg1"/>
                    </a:solidFill>
                    <a:latin typeface="Roc Grotesk" panose="00000500000000000000" pitchFamily="50" charset="0"/>
                  </a:endParaRPr>
                </a:p>
              </p:txBody>
            </p:sp>
            <p:sp>
              <p:nvSpPr>
                <p:cNvPr id="25" name="TextBox 18">
                  <a:extLst>
                    <a:ext uri="{FF2B5EF4-FFF2-40B4-BE49-F238E27FC236}">
                      <a16:creationId xmlns:a16="http://schemas.microsoft.com/office/drawing/2014/main" id="{21FF5D1E-EBCB-DA44-BD1E-E44B1F78EB89}"/>
                    </a:ext>
                  </a:extLst>
                </p:cNvPr>
                <p:cNvSpPr txBox="1"/>
                <p:nvPr/>
              </p:nvSpPr>
              <p:spPr>
                <a:xfrm>
                  <a:off x="1781539" y="3653514"/>
                  <a:ext cx="641930" cy="276999"/>
                </a:xfrm>
                <a:prstGeom prst="rect">
                  <a:avLst/>
                </a:prstGeom>
                <a:noFill/>
              </p:spPr>
              <p:txBody>
                <a:bodyPr wrap="square" lIns="91440" tIns="45720" rIns="91440" bIns="45720" anchor="t">
                  <a:spAutoFit/>
                </a:bodyPr>
                <a:lstStyle/>
                <a:p>
                  <a:pPr algn="ctr"/>
                  <a:r>
                    <a:rPr lang="pt-BR" sz="600" dirty="0">
                      <a:solidFill>
                        <a:schemeClr val="bg1"/>
                      </a:solidFill>
                      <a:latin typeface="Roc Grotesk"/>
                    </a:rPr>
                    <a:t>FII GRAND PLAZA II</a:t>
                  </a:r>
                  <a:endParaRPr lang="pt-BR" sz="600" dirty="0">
                    <a:solidFill>
                      <a:schemeClr val="bg1"/>
                    </a:solidFill>
                    <a:latin typeface="Roc Grotesk" panose="00000500000000000000" pitchFamily="50" charset="0"/>
                  </a:endParaRPr>
                </a:p>
              </p:txBody>
            </p:sp>
            <p:sp>
              <p:nvSpPr>
                <p:cNvPr id="26" name="TextBox 18">
                  <a:extLst>
                    <a:ext uri="{FF2B5EF4-FFF2-40B4-BE49-F238E27FC236}">
                      <a16:creationId xmlns:a16="http://schemas.microsoft.com/office/drawing/2014/main" id="{CC7E6FE8-DBF7-5D27-7FDD-7B98A1ECAA50}"/>
                    </a:ext>
                  </a:extLst>
                </p:cNvPr>
                <p:cNvSpPr txBox="1"/>
                <p:nvPr/>
              </p:nvSpPr>
              <p:spPr>
                <a:xfrm>
                  <a:off x="1892039" y="3398546"/>
                  <a:ext cx="473444" cy="184666"/>
                </a:xfrm>
                <a:prstGeom prst="rect">
                  <a:avLst/>
                </a:prstGeom>
                <a:noFill/>
              </p:spPr>
              <p:txBody>
                <a:bodyPr wrap="square" lIns="91440" tIns="45720" rIns="91440" bIns="45720" anchor="t">
                  <a:spAutoFit/>
                </a:bodyPr>
                <a:lstStyle/>
                <a:p>
                  <a:pPr algn="ctr"/>
                  <a:r>
                    <a:rPr lang="pt-BR" sz="600" dirty="0">
                      <a:solidFill>
                        <a:schemeClr val="bg1"/>
                      </a:solidFill>
                      <a:latin typeface="Roc Grotesk"/>
                    </a:rPr>
                    <a:t>61,41%</a:t>
                  </a:r>
                  <a:endParaRPr lang="pt-BR" sz="600" dirty="0">
                    <a:solidFill>
                      <a:schemeClr val="bg1"/>
                    </a:solidFill>
                    <a:latin typeface="Roc Grotesk" panose="00000500000000000000" pitchFamily="50" charset="0"/>
                  </a:endParaRPr>
                </a:p>
              </p:txBody>
            </p:sp>
            <p:cxnSp>
              <p:nvCxnSpPr>
                <p:cNvPr id="28" name="Conector reto 27">
                  <a:extLst>
                    <a:ext uri="{FF2B5EF4-FFF2-40B4-BE49-F238E27FC236}">
                      <a16:creationId xmlns:a16="http://schemas.microsoft.com/office/drawing/2014/main" id="{B7CAEEF9-3A94-78A9-AF39-6EA304C1D774}"/>
                    </a:ext>
                  </a:extLst>
                </p:cNvPr>
                <p:cNvCxnSpPr>
                  <a:cxnSpLocks/>
                </p:cNvCxnSpPr>
                <p:nvPr/>
              </p:nvCxnSpPr>
              <p:spPr>
                <a:xfrm flipH="1" flipV="1">
                  <a:off x="1522644" y="3421034"/>
                  <a:ext cx="1" cy="116171"/>
                </a:xfrm>
                <a:prstGeom prst="line">
                  <a:avLst/>
                </a:prstGeom>
              </p:spPr>
              <p:style>
                <a:lnRef idx="1">
                  <a:schemeClr val="accent2"/>
                </a:lnRef>
                <a:fillRef idx="0">
                  <a:schemeClr val="accent2"/>
                </a:fillRef>
                <a:effectRef idx="0">
                  <a:schemeClr val="accent2"/>
                </a:effectRef>
                <a:fontRef idx="minor">
                  <a:schemeClr val="tx1"/>
                </a:fontRef>
              </p:style>
            </p:cxnSp>
            <p:sp>
              <p:nvSpPr>
                <p:cNvPr id="29" name="TextBox 18">
                  <a:extLst>
                    <a:ext uri="{FF2B5EF4-FFF2-40B4-BE49-F238E27FC236}">
                      <a16:creationId xmlns:a16="http://schemas.microsoft.com/office/drawing/2014/main" id="{8DCEF98A-F930-D78E-0375-A5060BF6D07E}"/>
                    </a:ext>
                  </a:extLst>
                </p:cNvPr>
                <p:cNvSpPr txBox="1"/>
                <p:nvPr/>
              </p:nvSpPr>
              <p:spPr>
                <a:xfrm>
                  <a:off x="700833" y="3391993"/>
                  <a:ext cx="473444" cy="184666"/>
                </a:xfrm>
                <a:prstGeom prst="rect">
                  <a:avLst/>
                </a:prstGeom>
                <a:noFill/>
              </p:spPr>
              <p:txBody>
                <a:bodyPr wrap="square" lIns="91440" tIns="45720" rIns="91440" bIns="45720" anchor="t">
                  <a:spAutoFit/>
                </a:bodyPr>
                <a:lstStyle/>
                <a:p>
                  <a:pPr algn="ctr"/>
                  <a:r>
                    <a:rPr lang="pt-BR" sz="600" dirty="0">
                      <a:solidFill>
                        <a:schemeClr val="bg1"/>
                      </a:solidFill>
                      <a:latin typeface="Roc Grotesk"/>
                    </a:rPr>
                    <a:t>38,59%</a:t>
                  </a:r>
                  <a:endParaRPr lang="pt-BR" sz="600" dirty="0">
                    <a:solidFill>
                      <a:schemeClr val="bg1"/>
                    </a:solidFill>
                    <a:latin typeface="Roc Grotesk" panose="00000500000000000000" pitchFamily="50" charset="0"/>
                  </a:endParaRPr>
                </a:p>
              </p:txBody>
            </p:sp>
          </p:grpSp>
          <p:sp>
            <p:nvSpPr>
              <p:cNvPr id="33" name="Seta: para Baixo 32">
                <a:extLst>
                  <a:ext uri="{FF2B5EF4-FFF2-40B4-BE49-F238E27FC236}">
                    <a16:creationId xmlns:a16="http://schemas.microsoft.com/office/drawing/2014/main" id="{A7077A32-9261-CA5F-0980-3520C29ED3B8}"/>
                  </a:ext>
                </a:extLst>
              </p:cNvPr>
              <p:cNvSpPr/>
              <p:nvPr/>
            </p:nvSpPr>
            <p:spPr>
              <a:xfrm>
                <a:off x="7544573" y="2621834"/>
                <a:ext cx="222069" cy="392964"/>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eta: para Baixo 33">
                <a:extLst>
                  <a:ext uri="{FF2B5EF4-FFF2-40B4-BE49-F238E27FC236}">
                    <a16:creationId xmlns:a16="http://schemas.microsoft.com/office/drawing/2014/main" id="{6B020687-7B20-0187-CB5D-80FCC688CF22}"/>
                  </a:ext>
                </a:extLst>
              </p:cNvPr>
              <p:cNvSpPr/>
              <p:nvPr/>
            </p:nvSpPr>
            <p:spPr>
              <a:xfrm rot="10800000">
                <a:off x="7766641" y="2615873"/>
                <a:ext cx="222069" cy="392964"/>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7" name="TextBox 18">
              <a:extLst>
                <a:ext uri="{FF2B5EF4-FFF2-40B4-BE49-F238E27FC236}">
                  <a16:creationId xmlns:a16="http://schemas.microsoft.com/office/drawing/2014/main" id="{4679831A-5B6D-946B-DAD9-3738FE50F279}"/>
                </a:ext>
              </a:extLst>
            </p:cNvPr>
            <p:cNvSpPr txBox="1"/>
            <p:nvPr/>
          </p:nvSpPr>
          <p:spPr>
            <a:xfrm>
              <a:off x="6330578" y="2624789"/>
              <a:ext cx="1229435" cy="846386"/>
            </a:xfrm>
            <a:prstGeom prst="rect">
              <a:avLst/>
            </a:prstGeom>
            <a:noFill/>
          </p:spPr>
          <p:txBody>
            <a:bodyPr wrap="square" lIns="91440" tIns="45720" rIns="91440" bIns="45720" anchor="t">
              <a:spAutoFit/>
            </a:bodyPr>
            <a:lstStyle/>
            <a:p>
              <a:pPr algn="ctr"/>
              <a:r>
                <a:rPr lang="pt-BR" sz="700" dirty="0">
                  <a:solidFill>
                    <a:schemeClr val="bg1"/>
                  </a:solidFill>
                  <a:latin typeface="Roc Grotesk"/>
                </a:rPr>
                <a:t>VENDA DE 83,05% DAS COTAS DO GRAND PLAZA II</a:t>
              </a:r>
            </a:p>
            <a:p>
              <a:pPr algn="ctr"/>
              <a:endParaRPr lang="pt-BR" sz="700" dirty="0">
                <a:solidFill>
                  <a:schemeClr val="bg1"/>
                </a:solidFill>
                <a:latin typeface="Roc Grotesk"/>
              </a:endParaRPr>
            </a:p>
            <a:p>
              <a:pPr algn="ctr"/>
              <a:r>
                <a:rPr lang="pt-BR" sz="700" dirty="0">
                  <a:solidFill>
                    <a:schemeClr val="bg1"/>
                  </a:solidFill>
                  <a:latin typeface="Roc Grotesk"/>
                </a:rPr>
                <a:t>EQUIVALENTE A APROXIMADAMENTE </a:t>
              </a:r>
              <a:r>
                <a:rPr lang="pt-BR" sz="700" b="1" dirty="0">
                  <a:solidFill>
                    <a:schemeClr val="bg1"/>
                  </a:solidFill>
                  <a:latin typeface="Roc Grotesk"/>
                </a:rPr>
                <a:t>51% </a:t>
              </a:r>
              <a:r>
                <a:rPr lang="pt-BR" sz="700" dirty="0">
                  <a:solidFill>
                    <a:schemeClr val="bg1"/>
                  </a:solidFill>
                  <a:latin typeface="Roc Grotesk"/>
                </a:rPr>
                <a:t>DO SHOPPING</a:t>
              </a:r>
              <a:endParaRPr lang="pt-BR" sz="700" dirty="0">
                <a:solidFill>
                  <a:schemeClr val="bg1"/>
                </a:solidFill>
                <a:latin typeface="Roc Grotesk" panose="00000500000000000000" pitchFamily="50" charset="0"/>
              </a:endParaRPr>
            </a:p>
          </p:txBody>
        </p:sp>
        <p:pic>
          <p:nvPicPr>
            <p:cNvPr id="39" name="Gráfico 38" descr="Usuários com preenchimento sólido">
              <a:extLst>
                <a:ext uri="{FF2B5EF4-FFF2-40B4-BE49-F238E27FC236}">
                  <a16:creationId xmlns:a16="http://schemas.microsoft.com/office/drawing/2014/main" id="{11428AC8-0117-2AB3-742D-2F6BE06E5A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92733" y="3043187"/>
              <a:ext cx="347815" cy="347815"/>
            </a:xfrm>
            <a:prstGeom prst="rect">
              <a:avLst/>
            </a:prstGeom>
          </p:spPr>
        </p:pic>
        <p:sp>
          <p:nvSpPr>
            <p:cNvPr id="40" name="TextBox 18">
              <a:extLst>
                <a:ext uri="{FF2B5EF4-FFF2-40B4-BE49-F238E27FC236}">
                  <a16:creationId xmlns:a16="http://schemas.microsoft.com/office/drawing/2014/main" id="{2149BEED-167F-8029-1A80-3705384C4AC5}"/>
                </a:ext>
              </a:extLst>
            </p:cNvPr>
            <p:cNvSpPr txBox="1"/>
            <p:nvPr/>
          </p:nvSpPr>
          <p:spPr>
            <a:xfrm>
              <a:off x="7965215" y="2702846"/>
              <a:ext cx="930786" cy="215444"/>
            </a:xfrm>
            <a:prstGeom prst="rect">
              <a:avLst/>
            </a:prstGeom>
            <a:noFill/>
          </p:spPr>
          <p:txBody>
            <a:bodyPr wrap="square" lIns="91440" tIns="45720" rIns="91440" bIns="45720" anchor="t">
              <a:spAutoFit/>
            </a:bodyPr>
            <a:lstStyle/>
            <a:p>
              <a:pPr algn="ctr"/>
              <a:r>
                <a:rPr lang="pt-BR" sz="800" b="1" dirty="0">
                  <a:solidFill>
                    <a:schemeClr val="bg1"/>
                  </a:solidFill>
                  <a:latin typeface="Roc Grotesk"/>
                </a:rPr>
                <a:t>TRANSAÇÃO</a:t>
              </a:r>
              <a:endParaRPr lang="pt-BR" sz="800" b="1" dirty="0">
                <a:solidFill>
                  <a:schemeClr val="bg1"/>
                </a:solidFill>
                <a:latin typeface="Roc Grotesk" panose="00000500000000000000" pitchFamily="50" charset="0"/>
              </a:endParaRPr>
            </a:p>
          </p:txBody>
        </p:sp>
      </p:grpSp>
      <p:sp>
        <p:nvSpPr>
          <p:cNvPr id="45" name="Retângulo 44">
            <a:extLst>
              <a:ext uri="{FF2B5EF4-FFF2-40B4-BE49-F238E27FC236}">
                <a16:creationId xmlns:a16="http://schemas.microsoft.com/office/drawing/2014/main" id="{1A9E31FF-2570-365A-7652-49CA909A5AB9}"/>
              </a:ext>
            </a:extLst>
          </p:cNvPr>
          <p:cNvSpPr/>
          <p:nvPr/>
        </p:nvSpPr>
        <p:spPr>
          <a:xfrm>
            <a:off x="7570918" y="1845879"/>
            <a:ext cx="531430" cy="1475091"/>
          </a:xfrm>
          <a:prstGeom prst="rect">
            <a:avLst/>
          </a:prstGeom>
          <a:noFill/>
          <a:ln>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4" name="Agrupar 53">
            <a:extLst>
              <a:ext uri="{FF2B5EF4-FFF2-40B4-BE49-F238E27FC236}">
                <a16:creationId xmlns:a16="http://schemas.microsoft.com/office/drawing/2014/main" id="{2DBF8C26-FDBC-217B-6D01-DD8BC5B0DD9A}"/>
              </a:ext>
            </a:extLst>
          </p:cNvPr>
          <p:cNvGrpSpPr/>
          <p:nvPr/>
        </p:nvGrpSpPr>
        <p:grpSpPr>
          <a:xfrm>
            <a:off x="1022101" y="3670917"/>
            <a:ext cx="6942868" cy="1057778"/>
            <a:chOff x="628050" y="3605896"/>
            <a:chExt cx="6942868" cy="1057778"/>
          </a:xfrm>
        </p:grpSpPr>
        <p:grpSp>
          <p:nvGrpSpPr>
            <p:cNvPr id="42" name="Agrupar 41">
              <a:extLst>
                <a:ext uri="{FF2B5EF4-FFF2-40B4-BE49-F238E27FC236}">
                  <a16:creationId xmlns:a16="http://schemas.microsoft.com/office/drawing/2014/main" id="{27399B3B-FA54-C762-CD0D-77CE29FD8C11}"/>
                </a:ext>
              </a:extLst>
            </p:cNvPr>
            <p:cNvGrpSpPr/>
            <p:nvPr/>
          </p:nvGrpSpPr>
          <p:grpSpPr>
            <a:xfrm>
              <a:off x="628050" y="3607088"/>
              <a:ext cx="1710202" cy="809540"/>
              <a:chOff x="185120" y="1019296"/>
              <a:chExt cx="1710202" cy="809540"/>
            </a:xfrm>
          </p:grpSpPr>
          <p:sp>
            <p:nvSpPr>
              <p:cNvPr id="43" name="Retângulo: Cantos Arredondados 42">
                <a:extLst>
                  <a:ext uri="{FF2B5EF4-FFF2-40B4-BE49-F238E27FC236}">
                    <a16:creationId xmlns:a16="http://schemas.microsoft.com/office/drawing/2014/main" id="{9E51FCC1-ABC2-4A5F-B536-A23A5A1F3C8E}"/>
                  </a:ext>
                </a:extLst>
              </p:cNvPr>
              <p:cNvSpPr/>
              <p:nvPr/>
            </p:nvSpPr>
            <p:spPr>
              <a:xfrm>
                <a:off x="277048" y="1228366"/>
                <a:ext cx="1618274" cy="600470"/>
              </a:xfrm>
              <a:prstGeom prst="roundRect">
                <a:avLst>
                  <a:gd name="adj" fmla="val 88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bg1"/>
                    </a:solidFill>
                    <a:latin typeface="Roc Grotesk" panose="00000500000000000000" pitchFamily="50" charset="0"/>
                  </a:rPr>
                  <a:t>Prazo para deliberação dos cotistas em consulta formal</a:t>
                </a:r>
                <a:endParaRPr lang="pt-BR" sz="800" dirty="0">
                  <a:solidFill>
                    <a:schemeClr val="bg1"/>
                  </a:solidFill>
                  <a:latin typeface="Roc Grotesk" panose="00000500000000000000" pitchFamily="50" charset="0"/>
                </a:endParaRPr>
              </a:p>
            </p:txBody>
          </p:sp>
          <p:sp>
            <p:nvSpPr>
              <p:cNvPr id="44" name="Retângulo: Cantos Arredondados 43">
                <a:extLst>
                  <a:ext uri="{FF2B5EF4-FFF2-40B4-BE49-F238E27FC236}">
                    <a16:creationId xmlns:a16="http://schemas.microsoft.com/office/drawing/2014/main" id="{888AC7F3-EFEB-891A-19CC-D70DDE8AB75D}"/>
                  </a:ext>
                </a:extLst>
              </p:cNvPr>
              <p:cNvSpPr/>
              <p:nvPr/>
            </p:nvSpPr>
            <p:spPr>
              <a:xfrm>
                <a:off x="185120" y="1019296"/>
                <a:ext cx="949773" cy="273903"/>
              </a:xfrm>
              <a:prstGeom prst="roundRect">
                <a:avLst>
                  <a:gd name="adj" fmla="val 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latin typeface="Roc Grotesk" panose="00000500000000000000" pitchFamily="50" charset="0"/>
                  </a:rPr>
                  <a:t>17/06/2024</a:t>
                </a:r>
              </a:p>
            </p:txBody>
          </p:sp>
        </p:grpSp>
        <p:pic>
          <p:nvPicPr>
            <p:cNvPr id="46" name="Gráfico 45" descr="Seta para Direita estrutura de tópicos">
              <a:extLst>
                <a:ext uri="{FF2B5EF4-FFF2-40B4-BE49-F238E27FC236}">
                  <a16:creationId xmlns:a16="http://schemas.microsoft.com/office/drawing/2014/main" id="{DED42FAA-22A6-AC96-69BA-E8CC740D26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91594" y="3749274"/>
              <a:ext cx="787494" cy="914400"/>
            </a:xfrm>
            <a:prstGeom prst="rect">
              <a:avLst/>
            </a:prstGeom>
          </p:spPr>
        </p:pic>
        <p:grpSp>
          <p:nvGrpSpPr>
            <p:cNvPr id="47" name="Agrupar 46">
              <a:extLst>
                <a:ext uri="{FF2B5EF4-FFF2-40B4-BE49-F238E27FC236}">
                  <a16:creationId xmlns:a16="http://schemas.microsoft.com/office/drawing/2014/main" id="{6A877330-8B69-F206-948B-74C5A8C9C8FC}"/>
                </a:ext>
              </a:extLst>
            </p:cNvPr>
            <p:cNvGrpSpPr/>
            <p:nvPr/>
          </p:nvGrpSpPr>
          <p:grpSpPr>
            <a:xfrm>
              <a:off x="3152023" y="3605896"/>
              <a:ext cx="1710202" cy="809540"/>
              <a:chOff x="185120" y="1019296"/>
              <a:chExt cx="1710202" cy="809540"/>
            </a:xfrm>
          </p:grpSpPr>
          <p:sp>
            <p:nvSpPr>
              <p:cNvPr id="48" name="Retângulo: Cantos Arredondados 47">
                <a:extLst>
                  <a:ext uri="{FF2B5EF4-FFF2-40B4-BE49-F238E27FC236}">
                    <a16:creationId xmlns:a16="http://schemas.microsoft.com/office/drawing/2014/main" id="{69770017-7A7F-6FF8-9919-04419A2E0ED5}"/>
                  </a:ext>
                </a:extLst>
              </p:cNvPr>
              <p:cNvSpPr/>
              <p:nvPr/>
            </p:nvSpPr>
            <p:spPr>
              <a:xfrm>
                <a:off x="277048" y="1228366"/>
                <a:ext cx="1618274" cy="600470"/>
              </a:xfrm>
              <a:prstGeom prst="roundRect">
                <a:avLst>
                  <a:gd name="adj" fmla="val 88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bg1"/>
                    </a:solidFill>
                    <a:latin typeface="Roc Grotesk" panose="00000500000000000000" pitchFamily="50" charset="0"/>
                  </a:rPr>
                  <a:t>Início da oferta para aquisição de 83,05% das cotas do FII Grand Plaza II</a:t>
                </a:r>
                <a:endParaRPr lang="pt-BR" sz="800" dirty="0">
                  <a:solidFill>
                    <a:schemeClr val="bg1"/>
                  </a:solidFill>
                  <a:latin typeface="Roc Grotesk" panose="00000500000000000000" pitchFamily="50" charset="0"/>
                </a:endParaRPr>
              </a:p>
            </p:txBody>
          </p:sp>
          <p:sp>
            <p:nvSpPr>
              <p:cNvPr id="49" name="Retângulo: Cantos Arredondados 48">
                <a:extLst>
                  <a:ext uri="{FF2B5EF4-FFF2-40B4-BE49-F238E27FC236}">
                    <a16:creationId xmlns:a16="http://schemas.microsoft.com/office/drawing/2014/main" id="{F3ACEA21-2EE1-90B4-F2C3-EA3C6462F666}"/>
                  </a:ext>
                </a:extLst>
              </p:cNvPr>
              <p:cNvSpPr/>
              <p:nvPr/>
            </p:nvSpPr>
            <p:spPr>
              <a:xfrm>
                <a:off x="185120" y="1019296"/>
                <a:ext cx="949773" cy="273903"/>
              </a:xfrm>
              <a:prstGeom prst="roundRect">
                <a:avLst>
                  <a:gd name="adj" fmla="val 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latin typeface="Roc Grotesk" panose="00000500000000000000" pitchFamily="50" charset="0"/>
                  </a:rPr>
                  <a:t>18/06/2024</a:t>
                </a:r>
              </a:p>
            </p:txBody>
          </p:sp>
        </p:grpSp>
        <p:grpSp>
          <p:nvGrpSpPr>
            <p:cNvPr id="50" name="Agrupar 49">
              <a:extLst>
                <a:ext uri="{FF2B5EF4-FFF2-40B4-BE49-F238E27FC236}">
                  <a16:creationId xmlns:a16="http://schemas.microsoft.com/office/drawing/2014/main" id="{B30A8902-89F9-B22F-30BB-78CE4C319A8E}"/>
                </a:ext>
              </a:extLst>
            </p:cNvPr>
            <p:cNvGrpSpPr/>
            <p:nvPr/>
          </p:nvGrpSpPr>
          <p:grpSpPr>
            <a:xfrm>
              <a:off x="5860716" y="3609460"/>
              <a:ext cx="1710202" cy="809540"/>
              <a:chOff x="185120" y="1019296"/>
              <a:chExt cx="1710202" cy="809540"/>
            </a:xfrm>
          </p:grpSpPr>
          <p:sp>
            <p:nvSpPr>
              <p:cNvPr id="51" name="Retângulo: Cantos Arredondados 50">
                <a:extLst>
                  <a:ext uri="{FF2B5EF4-FFF2-40B4-BE49-F238E27FC236}">
                    <a16:creationId xmlns:a16="http://schemas.microsoft.com/office/drawing/2014/main" id="{9E4E0B66-C0AA-B02E-1D09-A8895FBC8B19}"/>
                  </a:ext>
                </a:extLst>
              </p:cNvPr>
              <p:cNvSpPr/>
              <p:nvPr/>
            </p:nvSpPr>
            <p:spPr>
              <a:xfrm>
                <a:off x="277048" y="1228366"/>
                <a:ext cx="1618274" cy="600470"/>
              </a:xfrm>
              <a:prstGeom prst="roundRect">
                <a:avLst>
                  <a:gd name="adj" fmla="val 88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bg1"/>
                    </a:solidFill>
                    <a:latin typeface="Roc Grotesk" panose="00000500000000000000" pitchFamily="50" charset="0"/>
                  </a:rPr>
                  <a:t>Prazo estimado para encerramento da Oferta</a:t>
                </a:r>
                <a:endParaRPr lang="pt-BR" sz="800" dirty="0">
                  <a:solidFill>
                    <a:schemeClr val="bg1"/>
                  </a:solidFill>
                  <a:latin typeface="Roc Grotesk" panose="00000500000000000000" pitchFamily="50" charset="0"/>
                </a:endParaRPr>
              </a:p>
            </p:txBody>
          </p:sp>
          <p:sp>
            <p:nvSpPr>
              <p:cNvPr id="52" name="Retângulo: Cantos Arredondados 51">
                <a:extLst>
                  <a:ext uri="{FF2B5EF4-FFF2-40B4-BE49-F238E27FC236}">
                    <a16:creationId xmlns:a16="http://schemas.microsoft.com/office/drawing/2014/main" id="{094D731A-ADA9-AA6B-3D6A-B37251345484}"/>
                  </a:ext>
                </a:extLst>
              </p:cNvPr>
              <p:cNvSpPr/>
              <p:nvPr/>
            </p:nvSpPr>
            <p:spPr>
              <a:xfrm>
                <a:off x="185120" y="1019296"/>
                <a:ext cx="1465078" cy="273903"/>
              </a:xfrm>
              <a:prstGeom prst="roundRect">
                <a:avLst>
                  <a:gd name="adj" fmla="val 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latin typeface="Roc Grotesk" panose="00000500000000000000" pitchFamily="50" charset="0"/>
                  </a:rPr>
                  <a:t>julho/agosto de 2024</a:t>
                </a:r>
              </a:p>
            </p:txBody>
          </p:sp>
        </p:grpSp>
        <p:pic>
          <p:nvPicPr>
            <p:cNvPr id="53" name="Gráfico 52" descr="Seta para Direita estrutura de tópicos">
              <a:extLst>
                <a:ext uri="{FF2B5EF4-FFF2-40B4-BE49-F238E27FC236}">
                  <a16:creationId xmlns:a16="http://schemas.microsoft.com/office/drawing/2014/main" id="{D70E4C7D-FEC2-3657-F221-5DE5084B37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3687" y="3749274"/>
              <a:ext cx="787494" cy="914400"/>
            </a:xfrm>
            <a:prstGeom prst="rect">
              <a:avLst/>
            </a:prstGeom>
          </p:spPr>
        </p:pic>
      </p:grpSp>
    </p:spTree>
    <p:extLst>
      <p:ext uri="{BB962C8B-B14F-4D97-AF65-F5344CB8AC3E}">
        <p14:creationId xmlns:p14="http://schemas.microsoft.com/office/powerpoint/2010/main" val="102777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CBB7EB99-9914-B43B-C864-8B1E11F495E5}"/>
              </a:ext>
            </a:extLst>
          </p:cNvPr>
          <p:cNvSpPr/>
          <p:nvPr/>
        </p:nvSpPr>
        <p:spPr>
          <a:xfrm>
            <a:off x="227684" y="1046965"/>
            <a:ext cx="6069002" cy="27658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pt-BR" sz="1050" dirty="0">
                <a:solidFill>
                  <a:schemeClr val="bg1"/>
                </a:solidFill>
              </a:rPr>
              <a:t>Para realização da emissão de cotas serão propostos dois cenários: </a:t>
            </a:r>
          </a:p>
          <a:p>
            <a:pPr marL="586405" lvl="1" indent="-228600" algn="just">
              <a:buFont typeface="+mj-lt"/>
              <a:buAutoNum type="arabicPeriod"/>
            </a:pPr>
            <a:r>
              <a:rPr lang="pt-BR" sz="1050" dirty="0">
                <a:solidFill>
                  <a:schemeClr val="bg1"/>
                </a:solidFill>
              </a:rPr>
              <a:t>preço de emissão a valor patrimonial: R$ 101,42/cota</a:t>
            </a:r>
          </a:p>
          <a:p>
            <a:pPr marL="586405" lvl="1" indent="-228600" algn="just">
              <a:buFont typeface="+mj-lt"/>
              <a:buAutoNum type="arabicPeriod"/>
            </a:pPr>
            <a:r>
              <a:rPr lang="pt-BR" sz="1050" dirty="0">
                <a:solidFill>
                  <a:schemeClr val="bg1"/>
                </a:solidFill>
              </a:rPr>
              <a:t>preço de emissão a mercado: R$ 71,09/cota </a:t>
            </a:r>
          </a:p>
          <a:p>
            <a:pPr lvl="1" algn="just"/>
            <a:r>
              <a:rPr lang="pt-BR" sz="1050" dirty="0">
                <a:solidFill>
                  <a:schemeClr val="bg1"/>
                </a:solidFill>
              </a:rPr>
              <a:t>Os impactos financeiros de ambos os cenários estão detalhados nas próximas páginas.</a:t>
            </a:r>
          </a:p>
          <a:p>
            <a:pPr marL="171450" indent="-171450" algn="just">
              <a:buFont typeface="Arial" panose="020B0604020202020204" pitchFamily="34" charset="0"/>
              <a:buChar char="•"/>
            </a:pPr>
            <a:endParaRPr lang="pt-BR" sz="1050" dirty="0">
              <a:solidFill>
                <a:schemeClr val="bg1"/>
              </a:solidFill>
            </a:endParaRPr>
          </a:p>
          <a:p>
            <a:pPr marL="171450" indent="-171450" algn="just">
              <a:buFont typeface="Arial" panose="020B0604020202020204" pitchFamily="34" charset="0"/>
              <a:buChar char="•"/>
            </a:pPr>
            <a:r>
              <a:rPr lang="pt-BR" sz="1050" dirty="0">
                <a:solidFill>
                  <a:schemeClr val="bg1"/>
                </a:solidFill>
              </a:rPr>
              <a:t>Ao realizar a aquisição, o ABCP11 passará a ser o detentor majoritário do empreendimento GPS, conforme esquema detalhado ao lado.</a:t>
            </a:r>
          </a:p>
          <a:p>
            <a:pPr marL="171450" indent="-171450" algn="just">
              <a:buFont typeface="Arial" panose="020B0604020202020204" pitchFamily="34" charset="0"/>
              <a:buChar char="•"/>
            </a:pPr>
            <a:endParaRPr lang="pt-BR" sz="1050" dirty="0">
              <a:solidFill>
                <a:schemeClr val="bg1"/>
              </a:solidFill>
            </a:endParaRPr>
          </a:p>
          <a:p>
            <a:pPr marL="171450" indent="-171450" algn="just">
              <a:buFont typeface="Arial" panose="020B0604020202020204" pitchFamily="34" charset="0"/>
              <a:buChar char="•"/>
            </a:pPr>
            <a:r>
              <a:rPr lang="pt-BR" sz="1050" dirty="0">
                <a:solidFill>
                  <a:schemeClr val="bg1"/>
                </a:solidFill>
              </a:rPr>
              <a:t>O direito de preferência para aquisição da participação precisa ser exercido integralmente, ou seja, a captação deve ocorrer conforme montante total. Não é possível exercer apenas parcialmente.</a:t>
            </a:r>
          </a:p>
          <a:p>
            <a:pPr marL="171450" indent="-171450" algn="just">
              <a:buFont typeface="Arial" panose="020B0604020202020204" pitchFamily="34" charset="0"/>
              <a:buChar char="•"/>
            </a:pPr>
            <a:endParaRPr lang="pt-BR" sz="1050" dirty="0">
              <a:solidFill>
                <a:schemeClr val="bg1"/>
              </a:solidFill>
            </a:endParaRPr>
          </a:p>
          <a:p>
            <a:pPr marL="171450" indent="-171450" algn="just">
              <a:buFont typeface="Arial" panose="020B0604020202020204" pitchFamily="34" charset="0"/>
              <a:buChar char="•"/>
            </a:pPr>
            <a:r>
              <a:rPr lang="pt-BR" sz="1050" dirty="0">
                <a:solidFill>
                  <a:schemeClr val="bg1"/>
                </a:solidFill>
              </a:rPr>
              <a:t>A Transação considera um </a:t>
            </a:r>
            <a:r>
              <a:rPr lang="pt-BR" sz="1050" dirty="0" err="1">
                <a:solidFill>
                  <a:schemeClr val="bg1"/>
                </a:solidFill>
              </a:rPr>
              <a:t>valuation</a:t>
            </a:r>
            <a:r>
              <a:rPr lang="pt-BR" sz="1050" dirty="0">
                <a:solidFill>
                  <a:schemeClr val="bg1"/>
                </a:solidFill>
              </a:rPr>
              <a:t> estimado para 100% do GPS de R$ 1,475 bilhão, valor acima da avaliação do shopping conforme laudo do ABCP11, de R$ R$ 1,206 bilhão. O NOI (resultado operacional do shopping) considera o orçamento de 2024 para o GPS elaborado pela administradora do shopping e aprovado pelos condôminos.</a:t>
            </a:r>
          </a:p>
        </p:txBody>
      </p:sp>
      <p:sp>
        <p:nvSpPr>
          <p:cNvPr id="6" name="Espaço Reservado para Texto 5">
            <a:extLst>
              <a:ext uri="{FF2B5EF4-FFF2-40B4-BE49-F238E27FC236}">
                <a16:creationId xmlns:a16="http://schemas.microsoft.com/office/drawing/2014/main" id="{A01173F5-874B-45A9-A999-8528041FB5A1}"/>
              </a:ext>
            </a:extLst>
          </p:cNvPr>
          <p:cNvSpPr>
            <a:spLocks noGrp="1"/>
          </p:cNvSpPr>
          <p:nvPr>
            <p:ph type="body" sz="quarter" idx="4294967295"/>
          </p:nvPr>
        </p:nvSpPr>
        <p:spPr>
          <a:xfrm>
            <a:off x="188174" y="355090"/>
            <a:ext cx="3490913" cy="356235"/>
          </a:xfrm>
          <a:prstGeom prst="rect">
            <a:avLst/>
          </a:prstGeom>
        </p:spPr>
        <p:txBody>
          <a:bodyPr/>
          <a:lstStyle/>
          <a:p>
            <a:pPr algn="l" defTabSz="715609" rtl="0">
              <a:lnSpc>
                <a:spcPts val="2200"/>
              </a:lnSpc>
            </a:pPr>
            <a:r>
              <a:rPr lang="pt-BR" sz="2400" b="1" kern="1200" dirty="0">
                <a:solidFill>
                  <a:schemeClr val="bg1"/>
                </a:solidFill>
                <a:latin typeface="+mj-lt"/>
              </a:rPr>
              <a:t>Consulta formal</a:t>
            </a:r>
            <a:endParaRPr lang="pt-BR" sz="2400" kern="1200" dirty="0">
              <a:solidFill>
                <a:schemeClr val="bg1"/>
              </a:solidFill>
              <a:latin typeface="Roc Grotesk" panose="00000500000000000000" pitchFamily="50" charset="0"/>
            </a:endParaRPr>
          </a:p>
        </p:txBody>
      </p:sp>
      <p:grpSp>
        <p:nvGrpSpPr>
          <p:cNvPr id="4" name="Agrupar 3">
            <a:extLst>
              <a:ext uri="{FF2B5EF4-FFF2-40B4-BE49-F238E27FC236}">
                <a16:creationId xmlns:a16="http://schemas.microsoft.com/office/drawing/2014/main" id="{C477EE0C-6371-D8A8-DDCA-A2931A5CF9F7}"/>
              </a:ext>
            </a:extLst>
          </p:cNvPr>
          <p:cNvGrpSpPr/>
          <p:nvPr/>
        </p:nvGrpSpPr>
        <p:grpSpPr>
          <a:xfrm>
            <a:off x="248245" y="797003"/>
            <a:ext cx="3749041" cy="356235"/>
            <a:chOff x="248245" y="1188890"/>
            <a:chExt cx="3749041" cy="356235"/>
          </a:xfrm>
        </p:grpSpPr>
        <p:sp>
          <p:nvSpPr>
            <p:cNvPr id="8" name="Espaço Reservado para Texto 5">
              <a:extLst>
                <a:ext uri="{FF2B5EF4-FFF2-40B4-BE49-F238E27FC236}">
                  <a16:creationId xmlns:a16="http://schemas.microsoft.com/office/drawing/2014/main" id="{14170136-812F-B198-3726-D68942CC426B}"/>
                </a:ext>
              </a:extLst>
            </p:cNvPr>
            <p:cNvSpPr txBox="1">
              <a:spLocks/>
            </p:cNvSpPr>
            <p:nvPr/>
          </p:nvSpPr>
          <p:spPr>
            <a:xfrm>
              <a:off x="248245" y="1188890"/>
              <a:ext cx="3749041" cy="356235"/>
            </a:xfrm>
            <a:prstGeom prst="rect">
              <a:avLst/>
            </a:prstGeom>
          </p:spPr>
          <p:txBody>
            <a:bodyPr/>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200" dirty="0">
                  <a:solidFill>
                    <a:schemeClr val="bg1"/>
                  </a:solidFill>
                  <a:latin typeface="Roc Grotesk" panose="00000500000000000000" pitchFamily="50" charset="0"/>
                </a:rPr>
                <a:t>Cenários para aquisição</a:t>
              </a:r>
              <a:endParaRPr lang="pt-BR" sz="1200" kern="1200" dirty="0">
                <a:solidFill>
                  <a:schemeClr val="bg1"/>
                </a:solidFill>
                <a:latin typeface="Roc Grotesk" panose="00000500000000000000" pitchFamily="50" charset="0"/>
              </a:endParaRPr>
            </a:p>
          </p:txBody>
        </p:sp>
        <p:cxnSp>
          <p:nvCxnSpPr>
            <p:cNvPr id="2" name="Straight Connector 135">
              <a:extLst>
                <a:ext uri="{FF2B5EF4-FFF2-40B4-BE49-F238E27FC236}">
                  <a16:creationId xmlns:a16="http://schemas.microsoft.com/office/drawing/2014/main" id="{DC3246CA-FF9B-A339-2FF8-02E7F9FDF2B2}"/>
                </a:ext>
              </a:extLst>
            </p:cNvPr>
            <p:cNvCxnSpPr>
              <a:cxnSpLocks/>
            </p:cNvCxnSpPr>
            <p:nvPr/>
          </p:nvCxnSpPr>
          <p:spPr>
            <a:xfrm>
              <a:off x="286662" y="1496262"/>
              <a:ext cx="2755883" cy="0"/>
            </a:xfrm>
            <a:prstGeom prst="line">
              <a:avLst/>
            </a:prstGeom>
            <a:noFill/>
            <a:ln w="9525" cap="flat" cmpd="sng" algn="ctr">
              <a:solidFill>
                <a:srgbClr val="000000"/>
              </a:solidFill>
              <a:prstDash val="solid"/>
            </a:ln>
            <a:effectLst/>
          </p:spPr>
        </p:cxnSp>
      </p:grpSp>
      <p:grpSp>
        <p:nvGrpSpPr>
          <p:cNvPr id="12" name="Agrupar 11">
            <a:extLst>
              <a:ext uri="{FF2B5EF4-FFF2-40B4-BE49-F238E27FC236}">
                <a16:creationId xmlns:a16="http://schemas.microsoft.com/office/drawing/2014/main" id="{10FDE92C-DA00-FA0E-BB3B-4398D15EEE5A}"/>
              </a:ext>
            </a:extLst>
          </p:cNvPr>
          <p:cNvGrpSpPr/>
          <p:nvPr/>
        </p:nvGrpSpPr>
        <p:grpSpPr>
          <a:xfrm>
            <a:off x="6639651" y="711325"/>
            <a:ext cx="2146036" cy="2673596"/>
            <a:chOff x="6568634" y="1226740"/>
            <a:chExt cx="2146036" cy="2673596"/>
          </a:xfrm>
        </p:grpSpPr>
        <p:grpSp>
          <p:nvGrpSpPr>
            <p:cNvPr id="5" name="Agrupar 4">
              <a:extLst>
                <a:ext uri="{FF2B5EF4-FFF2-40B4-BE49-F238E27FC236}">
                  <a16:creationId xmlns:a16="http://schemas.microsoft.com/office/drawing/2014/main" id="{69FF6C05-EFE6-BF4A-1818-66FB9C44B2CF}"/>
                </a:ext>
              </a:extLst>
            </p:cNvPr>
            <p:cNvGrpSpPr/>
            <p:nvPr/>
          </p:nvGrpSpPr>
          <p:grpSpPr>
            <a:xfrm>
              <a:off x="6568634" y="1226740"/>
              <a:ext cx="2146036" cy="2011216"/>
              <a:chOff x="6411880" y="867511"/>
              <a:chExt cx="2146036" cy="2011216"/>
            </a:xfrm>
          </p:grpSpPr>
          <p:pic>
            <p:nvPicPr>
              <p:cNvPr id="13" name="Gráfico 12" descr="Escola com preenchimento sólido">
                <a:extLst>
                  <a:ext uri="{FF2B5EF4-FFF2-40B4-BE49-F238E27FC236}">
                    <a16:creationId xmlns:a16="http://schemas.microsoft.com/office/drawing/2014/main" id="{80693F1E-0979-3BFE-26C8-298E31B2E4A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2544" y="2513387"/>
                <a:ext cx="365340" cy="365340"/>
              </a:xfrm>
              <a:prstGeom prst="rect">
                <a:avLst/>
              </a:prstGeom>
            </p:spPr>
          </p:pic>
          <p:pic>
            <p:nvPicPr>
              <p:cNvPr id="14" name="Gráfico 13" descr="Escola com preenchimento sólido">
                <a:extLst>
                  <a:ext uri="{FF2B5EF4-FFF2-40B4-BE49-F238E27FC236}">
                    <a16:creationId xmlns:a16="http://schemas.microsoft.com/office/drawing/2014/main" id="{5B6314F6-3228-DFF9-FEA7-2B083BF1C6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31796" y="1469327"/>
                <a:ext cx="767860" cy="767860"/>
              </a:xfrm>
              <a:prstGeom prst="rect">
                <a:avLst/>
              </a:prstGeom>
            </p:spPr>
          </p:pic>
          <p:pic>
            <p:nvPicPr>
              <p:cNvPr id="17" name="Gráfico 16" descr="Escola com preenchimento sólido">
                <a:extLst>
                  <a:ext uri="{FF2B5EF4-FFF2-40B4-BE49-F238E27FC236}">
                    <a16:creationId xmlns:a16="http://schemas.microsoft.com/office/drawing/2014/main" id="{53B3250A-634C-BD2B-C41C-998D595F49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0787" y="2501117"/>
                <a:ext cx="365340" cy="365340"/>
              </a:xfrm>
              <a:prstGeom prst="rect">
                <a:avLst/>
              </a:prstGeom>
            </p:spPr>
          </p:pic>
          <p:cxnSp>
            <p:nvCxnSpPr>
              <p:cNvPr id="19" name="Conector reto 18">
                <a:extLst>
                  <a:ext uri="{FF2B5EF4-FFF2-40B4-BE49-F238E27FC236}">
                    <a16:creationId xmlns:a16="http://schemas.microsoft.com/office/drawing/2014/main" id="{7CEF9C8D-C9CD-D640-AACD-80B0598FB802}"/>
                  </a:ext>
                </a:extLst>
              </p:cNvPr>
              <p:cNvCxnSpPr>
                <a:cxnSpLocks/>
              </p:cNvCxnSpPr>
              <p:nvPr/>
            </p:nvCxnSpPr>
            <p:spPr>
              <a:xfrm flipV="1">
                <a:off x="6916913" y="2221387"/>
                <a:ext cx="0" cy="116172"/>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Conector reto 19">
                <a:extLst>
                  <a:ext uri="{FF2B5EF4-FFF2-40B4-BE49-F238E27FC236}">
                    <a16:creationId xmlns:a16="http://schemas.microsoft.com/office/drawing/2014/main" id="{F02E1C68-DD24-AFD7-20A5-AB8902DB4C07}"/>
                  </a:ext>
                </a:extLst>
              </p:cNvPr>
              <p:cNvCxnSpPr>
                <a:cxnSpLocks/>
              </p:cNvCxnSpPr>
              <p:nvPr/>
            </p:nvCxnSpPr>
            <p:spPr>
              <a:xfrm flipH="1" flipV="1">
                <a:off x="8098669" y="2221387"/>
                <a:ext cx="1" cy="116171"/>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Conector reto 20">
                <a:extLst>
                  <a:ext uri="{FF2B5EF4-FFF2-40B4-BE49-F238E27FC236}">
                    <a16:creationId xmlns:a16="http://schemas.microsoft.com/office/drawing/2014/main" id="{74F3E1BE-418B-2F09-BAEA-EB34C09D9238}"/>
                  </a:ext>
                </a:extLst>
              </p:cNvPr>
              <p:cNvCxnSpPr>
                <a:cxnSpLocks/>
              </p:cNvCxnSpPr>
              <p:nvPr/>
            </p:nvCxnSpPr>
            <p:spPr>
              <a:xfrm flipH="1">
                <a:off x="6907529" y="2226147"/>
                <a:ext cx="1195903" cy="0"/>
              </a:xfrm>
              <a:prstGeom prst="line">
                <a:avLst/>
              </a:prstGeom>
            </p:spPr>
            <p:style>
              <a:lnRef idx="1">
                <a:schemeClr val="accent2"/>
              </a:lnRef>
              <a:fillRef idx="0">
                <a:schemeClr val="accent2"/>
              </a:fillRef>
              <a:effectRef idx="0">
                <a:schemeClr val="accent2"/>
              </a:effectRef>
              <a:fontRef idx="minor">
                <a:schemeClr val="tx1"/>
              </a:fontRef>
            </p:style>
          </p:cxnSp>
          <p:sp>
            <p:nvSpPr>
              <p:cNvPr id="22" name="TextBox 18">
                <a:extLst>
                  <a:ext uri="{FF2B5EF4-FFF2-40B4-BE49-F238E27FC236}">
                    <a16:creationId xmlns:a16="http://schemas.microsoft.com/office/drawing/2014/main" id="{FD2496C4-A360-1741-92EF-3391094A6E47}"/>
                  </a:ext>
                </a:extLst>
              </p:cNvPr>
              <p:cNvSpPr txBox="1"/>
              <p:nvPr/>
            </p:nvSpPr>
            <p:spPr>
              <a:xfrm>
                <a:off x="6640821" y="1290959"/>
                <a:ext cx="1729318" cy="276999"/>
              </a:xfrm>
              <a:prstGeom prst="rect">
                <a:avLst/>
              </a:prstGeom>
              <a:noFill/>
            </p:spPr>
            <p:txBody>
              <a:bodyPr wrap="square" lIns="91440" tIns="45720" rIns="91440" bIns="45720" anchor="t">
                <a:spAutoFit/>
              </a:bodyPr>
              <a:lstStyle/>
              <a:p>
                <a:pPr algn="ctr"/>
                <a:r>
                  <a:rPr lang="pt-BR" sz="600" dirty="0">
                    <a:solidFill>
                      <a:schemeClr val="bg1"/>
                    </a:solidFill>
                    <a:latin typeface="Roc Grotesk"/>
                  </a:rPr>
                  <a:t>EMPREENDIMENTO GRAND PLAZA SHOPPING (GPS)</a:t>
                </a:r>
                <a:endParaRPr lang="pt-BR" sz="600" dirty="0">
                  <a:solidFill>
                    <a:schemeClr val="bg1"/>
                  </a:solidFill>
                  <a:latin typeface="Roc Grotesk" panose="00000500000000000000" pitchFamily="50" charset="0"/>
                </a:endParaRPr>
              </a:p>
            </p:txBody>
          </p:sp>
          <p:sp>
            <p:nvSpPr>
              <p:cNvPr id="24" name="TextBox 18">
                <a:extLst>
                  <a:ext uri="{FF2B5EF4-FFF2-40B4-BE49-F238E27FC236}">
                    <a16:creationId xmlns:a16="http://schemas.microsoft.com/office/drawing/2014/main" id="{F7F3DF6F-018C-5B56-DE1A-7C072E3BDA66}"/>
                  </a:ext>
                </a:extLst>
              </p:cNvPr>
              <p:cNvSpPr txBox="1"/>
              <p:nvPr/>
            </p:nvSpPr>
            <p:spPr>
              <a:xfrm>
                <a:off x="6411880" y="2331376"/>
                <a:ext cx="1010063" cy="369332"/>
              </a:xfrm>
              <a:prstGeom prst="rect">
                <a:avLst/>
              </a:prstGeom>
              <a:noFill/>
            </p:spPr>
            <p:txBody>
              <a:bodyPr wrap="square" lIns="91440" tIns="45720" rIns="91440" bIns="45720" anchor="t">
                <a:spAutoFit/>
              </a:bodyPr>
              <a:lstStyle/>
              <a:p>
                <a:pPr algn="ctr"/>
                <a:r>
                  <a:rPr lang="pt-BR" sz="600" dirty="0">
                    <a:solidFill>
                      <a:schemeClr val="bg1"/>
                    </a:solidFill>
                    <a:latin typeface="Roc Grotesk"/>
                  </a:rPr>
                  <a:t>FII GRAND PLAZA SHOPPING</a:t>
                </a:r>
                <a:endParaRPr lang="pt-BR" sz="600" dirty="0">
                  <a:solidFill>
                    <a:schemeClr val="bg1"/>
                  </a:solidFill>
                  <a:latin typeface="Roc Grotesk" panose="00000500000000000000" pitchFamily="50" charset="0"/>
                </a:endParaRPr>
              </a:p>
              <a:p>
                <a:endParaRPr lang="pt-BR" sz="600" dirty="0">
                  <a:solidFill>
                    <a:schemeClr val="bg1"/>
                  </a:solidFill>
                  <a:latin typeface="Roc Grotesk" panose="00000500000000000000" pitchFamily="50" charset="0"/>
                </a:endParaRPr>
              </a:p>
            </p:txBody>
          </p:sp>
          <p:sp>
            <p:nvSpPr>
              <p:cNvPr id="25" name="TextBox 18">
                <a:extLst>
                  <a:ext uri="{FF2B5EF4-FFF2-40B4-BE49-F238E27FC236}">
                    <a16:creationId xmlns:a16="http://schemas.microsoft.com/office/drawing/2014/main" id="{21FF5D1E-EBCB-DA44-BD1E-E44B1F78EB89}"/>
                  </a:ext>
                </a:extLst>
              </p:cNvPr>
              <p:cNvSpPr txBox="1"/>
              <p:nvPr/>
            </p:nvSpPr>
            <p:spPr>
              <a:xfrm>
                <a:off x="7779383" y="2339835"/>
                <a:ext cx="641930" cy="276999"/>
              </a:xfrm>
              <a:prstGeom prst="rect">
                <a:avLst/>
              </a:prstGeom>
              <a:noFill/>
            </p:spPr>
            <p:txBody>
              <a:bodyPr wrap="square" lIns="91440" tIns="45720" rIns="91440" bIns="45720" anchor="t">
                <a:spAutoFit/>
              </a:bodyPr>
              <a:lstStyle/>
              <a:p>
                <a:pPr algn="ctr"/>
                <a:r>
                  <a:rPr lang="pt-BR" sz="600" dirty="0">
                    <a:solidFill>
                      <a:schemeClr val="bg1"/>
                    </a:solidFill>
                    <a:latin typeface="Roc Grotesk"/>
                  </a:rPr>
                  <a:t>FII GRAND PLAZA II</a:t>
                </a:r>
                <a:endParaRPr lang="pt-BR" sz="600" dirty="0">
                  <a:solidFill>
                    <a:schemeClr val="bg1"/>
                  </a:solidFill>
                  <a:latin typeface="Roc Grotesk" panose="00000500000000000000" pitchFamily="50" charset="0"/>
                </a:endParaRPr>
              </a:p>
            </p:txBody>
          </p:sp>
          <p:sp>
            <p:nvSpPr>
              <p:cNvPr id="26" name="TextBox 18">
                <a:extLst>
                  <a:ext uri="{FF2B5EF4-FFF2-40B4-BE49-F238E27FC236}">
                    <a16:creationId xmlns:a16="http://schemas.microsoft.com/office/drawing/2014/main" id="{CC7E6FE8-DBF7-5D27-7FDD-7B98A1ECAA50}"/>
                  </a:ext>
                </a:extLst>
              </p:cNvPr>
              <p:cNvSpPr txBox="1"/>
              <p:nvPr/>
            </p:nvSpPr>
            <p:spPr>
              <a:xfrm>
                <a:off x="7889883" y="2084867"/>
                <a:ext cx="473444" cy="184666"/>
              </a:xfrm>
              <a:prstGeom prst="rect">
                <a:avLst/>
              </a:prstGeom>
              <a:noFill/>
            </p:spPr>
            <p:txBody>
              <a:bodyPr wrap="square" lIns="91440" tIns="45720" rIns="91440" bIns="45720" anchor="t">
                <a:spAutoFit/>
              </a:bodyPr>
              <a:lstStyle/>
              <a:p>
                <a:pPr algn="ctr"/>
                <a:r>
                  <a:rPr lang="pt-BR" sz="600" dirty="0">
                    <a:solidFill>
                      <a:schemeClr val="bg1"/>
                    </a:solidFill>
                    <a:latin typeface="Roc Grotesk"/>
                  </a:rPr>
                  <a:t>10,41%</a:t>
                </a:r>
                <a:endParaRPr lang="pt-BR" sz="600" dirty="0">
                  <a:solidFill>
                    <a:schemeClr val="bg1"/>
                  </a:solidFill>
                  <a:latin typeface="Roc Grotesk" panose="00000500000000000000" pitchFamily="50" charset="0"/>
                </a:endParaRPr>
              </a:p>
            </p:txBody>
          </p:sp>
          <p:cxnSp>
            <p:nvCxnSpPr>
              <p:cNvPr id="28" name="Conector reto 27">
                <a:extLst>
                  <a:ext uri="{FF2B5EF4-FFF2-40B4-BE49-F238E27FC236}">
                    <a16:creationId xmlns:a16="http://schemas.microsoft.com/office/drawing/2014/main" id="{B7CAEEF9-3A94-78A9-AF39-6EA304C1D774}"/>
                  </a:ext>
                </a:extLst>
              </p:cNvPr>
              <p:cNvCxnSpPr>
                <a:cxnSpLocks/>
              </p:cNvCxnSpPr>
              <p:nvPr/>
            </p:nvCxnSpPr>
            <p:spPr>
              <a:xfrm flipH="1" flipV="1">
                <a:off x="7520488" y="2107355"/>
                <a:ext cx="1" cy="116171"/>
              </a:xfrm>
              <a:prstGeom prst="line">
                <a:avLst/>
              </a:prstGeom>
            </p:spPr>
            <p:style>
              <a:lnRef idx="1">
                <a:schemeClr val="accent2"/>
              </a:lnRef>
              <a:fillRef idx="0">
                <a:schemeClr val="accent2"/>
              </a:fillRef>
              <a:effectRef idx="0">
                <a:schemeClr val="accent2"/>
              </a:effectRef>
              <a:fontRef idx="minor">
                <a:schemeClr val="tx1"/>
              </a:fontRef>
            </p:style>
          </p:cxnSp>
          <p:sp>
            <p:nvSpPr>
              <p:cNvPr id="29" name="TextBox 18">
                <a:extLst>
                  <a:ext uri="{FF2B5EF4-FFF2-40B4-BE49-F238E27FC236}">
                    <a16:creationId xmlns:a16="http://schemas.microsoft.com/office/drawing/2014/main" id="{8DCEF98A-F930-D78E-0375-A5060BF6D07E}"/>
                  </a:ext>
                </a:extLst>
              </p:cNvPr>
              <p:cNvSpPr txBox="1"/>
              <p:nvPr/>
            </p:nvSpPr>
            <p:spPr>
              <a:xfrm>
                <a:off x="6539398" y="2023312"/>
                <a:ext cx="682831" cy="246221"/>
              </a:xfrm>
              <a:prstGeom prst="rect">
                <a:avLst/>
              </a:prstGeom>
              <a:noFill/>
            </p:spPr>
            <p:txBody>
              <a:bodyPr wrap="square" lIns="91440" tIns="45720" rIns="91440" bIns="45720" anchor="t">
                <a:spAutoFit/>
              </a:bodyPr>
              <a:lstStyle/>
              <a:p>
                <a:pPr algn="ctr"/>
                <a:r>
                  <a:rPr lang="pt-BR" sz="1000" dirty="0">
                    <a:solidFill>
                      <a:schemeClr val="bg1"/>
                    </a:solidFill>
                    <a:latin typeface="Roc Grotesk"/>
                  </a:rPr>
                  <a:t>89,59%</a:t>
                </a:r>
                <a:endParaRPr lang="pt-BR" sz="1000" dirty="0">
                  <a:solidFill>
                    <a:schemeClr val="bg1"/>
                  </a:solidFill>
                  <a:latin typeface="Roc Grotesk" panose="00000500000000000000" pitchFamily="50" charset="0"/>
                </a:endParaRPr>
              </a:p>
            </p:txBody>
          </p:sp>
          <p:sp>
            <p:nvSpPr>
              <p:cNvPr id="3" name="TextBox 18">
                <a:extLst>
                  <a:ext uri="{FF2B5EF4-FFF2-40B4-BE49-F238E27FC236}">
                    <a16:creationId xmlns:a16="http://schemas.microsoft.com/office/drawing/2014/main" id="{2A315267-D8FA-2A2C-FC47-878E542FEE92}"/>
                  </a:ext>
                </a:extLst>
              </p:cNvPr>
              <p:cNvSpPr txBox="1"/>
              <p:nvPr/>
            </p:nvSpPr>
            <p:spPr>
              <a:xfrm>
                <a:off x="6453043" y="867511"/>
                <a:ext cx="2104873" cy="461665"/>
              </a:xfrm>
              <a:prstGeom prst="rect">
                <a:avLst/>
              </a:prstGeom>
              <a:noFill/>
            </p:spPr>
            <p:txBody>
              <a:bodyPr wrap="square" lIns="91440" tIns="45720" rIns="91440" bIns="45720" anchor="t">
                <a:spAutoFit/>
              </a:bodyPr>
              <a:lstStyle/>
              <a:p>
                <a:pPr algn="ctr"/>
                <a:r>
                  <a:rPr lang="pt-BR" sz="800" b="1" dirty="0">
                    <a:solidFill>
                      <a:schemeClr val="bg1"/>
                    </a:solidFill>
                    <a:latin typeface="Roc Grotesk"/>
                  </a:rPr>
                  <a:t>FUNDO ABCP11 PÓS-AQUISIÇÃO DA PARCELA MAJOTIRÁRIA DO SHOPPING</a:t>
                </a:r>
                <a:endParaRPr lang="pt-BR" sz="800" b="1" dirty="0">
                  <a:solidFill>
                    <a:schemeClr val="bg1"/>
                  </a:solidFill>
                  <a:latin typeface="Roc Grotesk" panose="00000500000000000000" pitchFamily="50" charset="0"/>
                </a:endParaRPr>
              </a:p>
            </p:txBody>
          </p:sp>
        </p:grpSp>
        <p:sp>
          <p:nvSpPr>
            <p:cNvPr id="10" name="Retângulo 9">
              <a:extLst>
                <a:ext uri="{FF2B5EF4-FFF2-40B4-BE49-F238E27FC236}">
                  <a16:creationId xmlns:a16="http://schemas.microsoft.com/office/drawing/2014/main" id="{24585F11-F784-8B93-17B4-7AA2DCCD9CFE}"/>
                </a:ext>
              </a:extLst>
            </p:cNvPr>
            <p:cNvSpPr/>
            <p:nvPr/>
          </p:nvSpPr>
          <p:spPr>
            <a:xfrm>
              <a:off x="6660603" y="2311871"/>
              <a:ext cx="767861" cy="938728"/>
            </a:xfrm>
            <a:prstGeom prst="rect">
              <a:avLst/>
            </a:prstGeom>
            <a:noFill/>
            <a:ln>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TextBox 18">
              <a:extLst>
                <a:ext uri="{FF2B5EF4-FFF2-40B4-BE49-F238E27FC236}">
                  <a16:creationId xmlns:a16="http://schemas.microsoft.com/office/drawing/2014/main" id="{BE4B82F1-00C6-8C57-FF86-A7A07A13A547}"/>
                </a:ext>
              </a:extLst>
            </p:cNvPr>
            <p:cNvSpPr txBox="1"/>
            <p:nvPr/>
          </p:nvSpPr>
          <p:spPr>
            <a:xfrm>
              <a:off x="6712960" y="3438671"/>
              <a:ext cx="1919109" cy="461665"/>
            </a:xfrm>
            <a:prstGeom prst="rect">
              <a:avLst/>
            </a:prstGeom>
            <a:solidFill>
              <a:schemeClr val="accent2"/>
            </a:solidFill>
          </p:spPr>
          <p:txBody>
            <a:bodyPr wrap="square" lIns="91440" tIns="45720" rIns="91440" bIns="45720" anchor="t">
              <a:spAutoFit/>
            </a:bodyPr>
            <a:lstStyle/>
            <a:p>
              <a:pPr algn="ctr"/>
              <a:r>
                <a:rPr lang="pt-BR" sz="800" b="1" dirty="0">
                  <a:latin typeface="Roc Grotesk"/>
                </a:rPr>
                <a:t>POSSIBILIDADE DO ABCP11 TORNAR-SE MAJORITÁRIO NO EMPREENDIMENTO</a:t>
              </a:r>
              <a:endParaRPr lang="pt-BR" sz="800" b="1" dirty="0">
                <a:latin typeface="Roc Grotesk" panose="00000500000000000000" pitchFamily="50" charset="0"/>
              </a:endParaRPr>
            </a:p>
          </p:txBody>
        </p:sp>
      </p:grpSp>
      <p:graphicFrame>
        <p:nvGraphicFramePr>
          <p:cNvPr id="15" name="Tabela 14">
            <a:extLst>
              <a:ext uri="{FF2B5EF4-FFF2-40B4-BE49-F238E27FC236}">
                <a16:creationId xmlns:a16="http://schemas.microsoft.com/office/drawing/2014/main" id="{6D0AEB59-1666-3381-88F8-66F22E0C3FDC}"/>
              </a:ext>
            </a:extLst>
          </p:cNvPr>
          <p:cNvGraphicFramePr>
            <a:graphicFrameLocks noGrp="1"/>
          </p:cNvGraphicFramePr>
          <p:nvPr>
            <p:extLst>
              <p:ext uri="{D42A27DB-BD31-4B8C-83A1-F6EECF244321}">
                <p14:modId xmlns:p14="http://schemas.microsoft.com/office/powerpoint/2010/main" val="2937233215"/>
              </p:ext>
            </p:extLst>
          </p:nvPr>
        </p:nvGraphicFramePr>
        <p:xfrm>
          <a:off x="458831" y="3776697"/>
          <a:ext cx="8139079" cy="855884"/>
        </p:xfrm>
        <a:graphic>
          <a:graphicData uri="http://schemas.openxmlformats.org/drawingml/2006/table">
            <a:tbl>
              <a:tblPr firstRow="1">
                <a:tableStyleId>{0E3FDE45-AF77-4B5C-9715-49D594BDF05E}</a:tableStyleId>
              </a:tblPr>
              <a:tblGrid>
                <a:gridCol w="2704783">
                  <a:extLst>
                    <a:ext uri="{9D8B030D-6E8A-4147-A177-3AD203B41FA5}">
                      <a16:colId xmlns:a16="http://schemas.microsoft.com/office/drawing/2014/main" val="623441366"/>
                    </a:ext>
                  </a:extLst>
                </a:gridCol>
                <a:gridCol w="2112944">
                  <a:extLst>
                    <a:ext uri="{9D8B030D-6E8A-4147-A177-3AD203B41FA5}">
                      <a16:colId xmlns:a16="http://schemas.microsoft.com/office/drawing/2014/main" val="3135255809"/>
                    </a:ext>
                  </a:extLst>
                </a:gridCol>
                <a:gridCol w="1660676">
                  <a:extLst>
                    <a:ext uri="{9D8B030D-6E8A-4147-A177-3AD203B41FA5}">
                      <a16:colId xmlns:a16="http://schemas.microsoft.com/office/drawing/2014/main" val="1881412222"/>
                    </a:ext>
                  </a:extLst>
                </a:gridCol>
                <a:gridCol w="1660676">
                  <a:extLst>
                    <a:ext uri="{9D8B030D-6E8A-4147-A177-3AD203B41FA5}">
                      <a16:colId xmlns:a16="http://schemas.microsoft.com/office/drawing/2014/main" val="2712498578"/>
                    </a:ext>
                  </a:extLst>
                </a:gridCol>
              </a:tblGrid>
              <a:tr h="213971">
                <a:tc>
                  <a:txBody>
                    <a:bodyPr/>
                    <a:lstStyle/>
                    <a:p>
                      <a:pPr algn="l" fontAlgn="b"/>
                      <a:r>
                        <a:rPr lang="pt-BR" sz="1000" b="0" u="none" strike="noStrike" dirty="0">
                          <a:solidFill>
                            <a:schemeClr val="bg1"/>
                          </a:solidFill>
                          <a:effectLst/>
                        </a:rPr>
                        <a:t>Mensuração de valor – 100% GPS</a:t>
                      </a:r>
                      <a:endParaRPr lang="pt-BR" sz="1000" b="0" i="0" u="none" strike="noStrike" dirty="0">
                        <a:solidFill>
                          <a:schemeClr val="bg1"/>
                        </a:solidFill>
                        <a:effectLst/>
                        <a:latin typeface="+mn-lt"/>
                      </a:endParaRPr>
                    </a:p>
                  </a:txBody>
                  <a:tcPr marL="0" marR="0" marT="0" marB="0" anchor="ct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pt-BR" sz="1000" u="none" strike="noStrike" dirty="0" err="1">
                          <a:solidFill>
                            <a:schemeClr val="bg1"/>
                          </a:solidFill>
                          <a:effectLst/>
                        </a:rPr>
                        <a:t>Valuation</a:t>
                      </a:r>
                      <a:r>
                        <a:rPr lang="pt-BR" sz="1000" u="none" strike="noStrike" dirty="0">
                          <a:solidFill>
                            <a:schemeClr val="bg1"/>
                          </a:solidFill>
                          <a:effectLst/>
                        </a:rPr>
                        <a:t> implícito [A]</a:t>
                      </a:r>
                      <a:endParaRPr lang="pt-BR" sz="1000" u="none" strike="noStrike" dirty="0">
                        <a:solidFill>
                          <a:schemeClr val="bg1"/>
                        </a:solidFill>
                        <a:effectLst/>
                        <a:latin typeface="+mn-lt"/>
                      </a:endParaRPr>
                    </a:p>
                  </a:txBody>
                  <a:tcPr marL="0" marR="0" marT="0" marB="0" anchor="ct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pt-BR" sz="1000" u="none" strike="noStrike" dirty="0">
                          <a:solidFill>
                            <a:schemeClr val="bg1"/>
                          </a:solidFill>
                          <a:effectLst/>
                          <a:latin typeface="+mn-lt"/>
                        </a:rPr>
                        <a:t>NOI orçamento 2024 [B]</a:t>
                      </a:r>
                    </a:p>
                  </a:txBody>
                  <a:tcPr marL="0" marR="0" marT="0" marB="0" anchor="ctr"/>
                </a:tc>
                <a:tc>
                  <a:txBody>
                    <a:bodyPr/>
                    <a:lstStyle/>
                    <a:p>
                      <a:pPr algn="ctr" fontAlgn="b"/>
                      <a:r>
                        <a:rPr lang="pt-BR" sz="1000" u="none" strike="noStrike" dirty="0">
                          <a:solidFill>
                            <a:schemeClr val="bg1"/>
                          </a:solidFill>
                          <a:effectLst/>
                        </a:rPr>
                        <a:t>NOI/</a:t>
                      </a:r>
                      <a:r>
                        <a:rPr lang="pt-BR" sz="1000" u="none" strike="noStrike" dirty="0" err="1">
                          <a:solidFill>
                            <a:schemeClr val="bg1"/>
                          </a:solidFill>
                          <a:effectLst/>
                        </a:rPr>
                        <a:t>Valuation</a:t>
                      </a:r>
                      <a:r>
                        <a:rPr lang="pt-BR" sz="1000" u="none" strike="noStrike" dirty="0">
                          <a:solidFill>
                            <a:schemeClr val="bg1"/>
                          </a:solidFill>
                          <a:effectLst/>
                        </a:rPr>
                        <a:t> [B/A]</a:t>
                      </a:r>
                      <a:endParaRPr lang="pt-BR" sz="1000" b="0" i="0" u="none" strike="noStrike" dirty="0">
                        <a:solidFill>
                          <a:schemeClr val="bg1"/>
                        </a:solidFill>
                        <a:effectLst/>
                        <a:latin typeface="+mn-lt"/>
                      </a:endParaRPr>
                    </a:p>
                  </a:txBody>
                  <a:tcPr marL="0" marR="0" marT="0" marB="0" anchor="ctr"/>
                </a:tc>
                <a:extLst>
                  <a:ext uri="{0D108BD9-81ED-4DB2-BD59-A6C34878D82A}">
                    <a16:rowId xmlns:a16="http://schemas.microsoft.com/office/drawing/2014/main" val="2074689318"/>
                  </a:ext>
                </a:extLst>
              </a:tr>
              <a:tr h="213971">
                <a:tc>
                  <a:txBody>
                    <a:bodyPr/>
                    <a:lstStyle/>
                    <a:p>
                      <a:pPr algn="l" fontAlgn="b"/>
                      <a:r>
                        <a:rPr lang="pt-BR" sz="1000" u="none" strike="noStrike" dirty="0">
                          <a:solidFill>
                            <a:schemeClr val="bg1"/>
                          </a:solidFill>
                          <a:effectLst/>
                        </a:rPr>
                        <a:t>Preço a mercado¹</a:t>
                      </a:r>
                      <a:endParaRPr lang="pt-BR" sz="1000" b="0" i="0" u="none" strike="noStrike" dirty="0">
                        <a:solidFill>
                          <a:schemeClr val="bg1"/>
                        </a:solidFill>
                        <a:effectLst/>
                        <a:latin typeface="+mn-lt"/>
                      </a:endParaRPr>
                    </a:p>
                  </a:txBody>
                  <a:tcPr marL="0" marR="0" marT="0" marB="0" anchor="ct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pt-BR" sz="1000" u="none" strike="noStrike" dirty="0">
                          <a:solidFill>
                            <a:schemeClr val="bg1"/>
                          </a:solidFill>
                          <a:effectLst/>
                        </a:rPr>
                        <a:t> R$           867.570.702,44 </a:t>
                      </a:r>
                      <a:endParaRPr lang="pt-BR" sz="1000" b="0" i="0" u="none" strike="noStrike" dirty="0">
                        <a:solidFill>
                          <a:schemeClr val="bg1"/>
                        </a:solidFill>
                        <a:effectLst/>
                        <a:latin typeface="+mn-lt"/>
                      </a:endParaRPr>
                    </a:p>
                  </a:txBody>
                  <a:tcPr marL="0" marR="0" marT="0" marB="0" anchor="ct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pt-BR" sz="1000" b="0" i="0" u="none" strike="noStrike" dirty="0">
                          <a:solidFill>
                            <a:schemeClr val="bg1"/>
                          </a:solidFill>
                          <a:effectLst/>
                          <a:latin typeface="+mn-lt"/>
                        </a:rPr>
                        <a:t>R$ 103.703.626</a:t>
                      </a:r>
                    </a:p>
                  </a:txBody>
                  <a:tcPr marL="0" marR="0" marT="0" marB="0" anchor="ct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pt-BR" sz="1000" u="none" strike="noStrike" dirty="0">
                          <a:solidFill>
                            <a:schemeClr val="bg1"/>
                          </a:solidFill>
                          <a:effectLst/>
                        </a:rPr>
                        <a:t>12,0%</a:t>
                      </a:r>
                      <a:endParaRPr lang="pt-BR" sz="1000" b="0" i="0" u="none" strike="noStrike" dirty="0">
                        <a:solidFill>
                          <a:schemeClr val="bg1"/>
                        </a:solidFill>
                        <a:effectLst/>
                        <a:latin typeface="+mn-lt"/>
                      </a:endParaRPr>
                    </a:p>
                  </a:txBody>
                  <a:tcPr marL="0" marR="0" marT="0" marB="0" anchor="ctr"/>
                </a:tc>
                <a:extLst>
                  <a:ext uri="{0D108BD9-81ED-4DB2-BD59-A6C34878D82A}">
                    <a16:rowId xmlns:a16="http://schemas.microsoft.com/office/drawing/2014/main" val="1600002330"/>
                  </a:ext>
                </a:extLst>
              </a:tr>
              <a:tr h="213971">
                <a:tc>
                  <a:txBody>
                    <a:bodyPr/>
                    <a:lstStyle/>
                    <a:p>
                      <a:pPr algn="l" fontAlgn="b"/>
                      <a:r>
                        <a:rPr lang="pt-BR" sz="1000" u="none" strike="noStrike" dirty="0">
                          <a:solidFill>
                            <a:schemeClr val="bg1"/>
                          </a:solidFill>
                          <a:effectLst/>
                        </a:rPr>
                        <a:t>Laudo de Avaliação ABCP11</a:t>
                      </a:r>
                      <a:endParaRPr lang="pt-BR" sz="1000" b="0" i="0" u="none" strike="noStrike" dirty="0">
                        <a:solidFill>
                          <a:schemeClr val="bg1"/>
                        </a:solidFill>
                        <a:effectLst/>
                        <a:latin typeface="+mn-lt"/>
                      </a:endParaRPr>
                    </a:p>
                  </a:txBody>
                  <a:tcPr marL="0" marR="0" marT="0" marB="0" anchor="ctr"/>
                </a:tc>
                <a:tc>
                  <a:txBody>
                    <a:bodyPr/>
                    <a:lstStyle/>
                    <a:p>
                      <a:pPr algn="ctr" fontAlgn="b"/>
                      <a:r>
                        <a:rPr lang="pt-BR" sz="1000" u="none" strike="noStrike" dirty="0">
                          <a:solidFill>
                            <a:schemeClr val="bg1"/>
                          </a:solidFill>
                          <a:effectLst/>
                        </a:rPr>
                        <a:t>R$        1.206.201.800,00 </a:t>
                      </a:r>
                      <a:endParaRPr lang="pt-BR" sz="1000" b="0" i="0" u="none" strike="noStrike" dirty="0">
                        <a:solidFill>
                          <a:schemeClr val="bg1"/>
                        </a:solidFill>
                        <a:effectLst/>
                        <a:latin typeface="+mn-lt"/>
                      </a:endParaRPr>
                    </a:p>
                  </a:txBody>
                  <a:tcPr marL="0" marR="0" marT="0" marB="0" anchor="ctr"/>
                </a:tc>
                <a:tc>
                  <a:txBody>
                    <a:bodyPr/>
                    <a:lstStyle/>
                    <a:p>
                      <a:pPr algn="ctr" fontAlgn="b"/>
                      <a:r>
                        <a:rPr lang="pt-BR" sz="1000" b="0" i="0" u="none" strike="noStrike" dirty="0">
                          <a:solidFill>
                            <a:schemeClr val="bg1"/>
                          </a:solidFill>
                          <a:effectLst/>
                          <a:latin typeface="+mn-lt"/>
                        </a:rPr>
                        <a:t>R$ 103.703.626</a:t>
                      </a:r>
                    </a:p>
                  </a:txBody>
                  <a:tcPr marL="0" marR="0" marT="0" marB="0" anchor="ctr"/>
                </a:tc>
                <a:tc>
                  <a:txBody>
                    <a:bodyPr/>
                    <a:lstStyle/>
                    <a:p>
                      <a:pPr algn="ctr" fontAlgn="b"/>
                      <a:r>
                        <a:rPr lang="pt-BR" sz="1000" u="none" strike="noStrike" dirty="0">
                          <a:solidFill>
                            <a:schemeClr val="bg1"/>
                          </a:solidFill>
                          <a:effectLst/>
                        </a:rPr>
                        <a:t>8,6%</a:t>
                      </a:r>
                      <a:endParaRPr lang="pt-BR" sz="1000" b="0" i="0" u="none" strike="noStrike" dirty="0">
                        <a:solidFill>
                          <a:schemeClr val="bg1"/>
                        </a:solidFill>
                        <a:effectLst/>
                        <a:latin typeface="+mn-lt"/>
                      </a:endParaRPr>
                    </a:p>
                  </a:txBody>
                  <a:tcPr marL="0" marR="0" marT="0" marB="0" anchor="ctr"/>
                </a:tc>
                <a:extLst>
                  <a:ext uri="{0D108BD9-81ED-4DB2-BD59-A6C34878D82A}">
                    <a16:rowId xmlns:a16="http://schemas.microsoft.com/office/drawing/2014/main" val="1963222417"/>
                  </a:ext>
                </a:extLst>
              </a:tr>
              <a:tr h="213971">
                <a:tc>
                  <a:txBody>
                    <a:bodyPr/>
                    <a:lstStyle/>
                    <a:p>
                      <a:pPr algn="l" fontAlgn="b"/>
                      <a:r>
                        <a:rPr lang="pt-BR" sz="1000" u="none" strike="noStrike" dirty="0">
                          <a:solidFill>
                            <a:schemeClr val="bg1"/>
                          </a:solidFill>
                          <a:effectLst/>
                        </a:rPr>
                        <a:t>Valor de venda SYN implícito</a:t>
                      </a:r>
                      <a:endParaRPr lang="pt-BR" sz="1000" b="0" i="0" u="none" strike="noStrike" dirty="0">
                        <a:solidFill>
                          <a:schemeClr val="bg1"/>
                        </a:solidFill>
                        <a:effectLst/>
                        <a:latin typeface="+mn-lt"/>
                      </a:endParaRPr>
                    </a:p>
                  </a:txBody>
                  <a:tcPr marL="0" marR="0" marT="0" marB="0" anchor="ct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pt-BR" sz="1000" u="none" strike="noStrike" dirty="0">
                          <a:solidFill>
                            <a:schemeClr val="bg1"/>
                          </a:solidFill>
                          <a:effectLst/>
                        </a:rPr>
                        <a:t> R$        1.475.519.607,84 </a:t>
                      </a:r>
                      <a:endParaRPr lang="pt-BR" sz="1000" b="0" i="0" u="none" strike="noStrike" dirty="0">
                        <a:solidFill>
                          <a:schemeClr val="bg1"/>
                        </a:solidFill>
                        <a:effectLst/>
                        <a:latin typeface="+mn-lt"/>
                      </a:endParaRPr>
                    </a:p>
                  </a:txBody>
                  <a:tcPr marL="0" marR="0" marT="0" marB="0" anchor="ctr"/>
                </a:tc>
                <a:tc>
                  <a:txBody>
                    <a:bodyPr/>
                    <a:lstStyle/>
                    <a:p>
                      <a:pPr marL="0" marR="0" lvl="0" indent="0" algn="ctr" defTabSz="914400" eaLnBrk="1" fontAlgn="b" latinLnBrk="0" hangingPunct="1">
                        <a:lnSpc>
                          <a:spcPct val="100000"/>
                        </a:lnSpc>
                        <a:spcBef>
                          <a:spcPts val="0"/>
                        </a:spcBef>
                        <a:spcAft>
                          <a:spcPts val="0"/>
                        </a:spcAft>
                        <a:buClrTx/>
                        <a:buSzTx/>
                        <a:buFontTx/>
                        <a:buNone/>
                        <a:tabLst/>
                        <a:defRPr/>
                      </a:pPr>
                      <a:r>
                        <a:rPr lang="pt-BR" sz="1000" b="0" i="0" u="none" strike="noStrike" dirty="0">
                          <a:solidFill>
                            <a:schemeClr val="bg1"/>
                          </a:solidFill>
                          <a:effectLst/>
                          <a:latin typeface="+mn-lt"/>
                        </a:rPr>
                        <a:t>R$ 103.703.626</a:t>
                      </a:r>
                    </a:p>
                  </a:txBody>
                  <a:tcPr marL="0" marR="0" marT="0" marB="0" anchor="ctr"/>
                </a:tc>
                <a:tc>
                  <a:txBody>
                    <a:bodyPr/>
                    <a:lstStyle/>
                    <a:p>
                      <a:pPr algn="ctr" fontAlgn="b"/>
                      <a:r>
                        <a:rPr lang="pt-BR" sz="1000" u="none" strike="noStrike" dirty="0">
                          <a:solidFill>
                            <a:schemeClr val="bg1"/>
                          </a:solidFill>
                          <a:effectLst/>
                        </a:rPr>
                        <a:t>7,0%</a:t>
                      </a:r>
                      <a:endParaRPr lang="pt-BR" sz="1000" b="0" i="0" u="none" strike="noStrike" dirty="0">
                        <a:solidFill>
                          <a:schemeClr val="bg1"/>
                        </a:solidFill>
                        <a:effectLst/>
                        <a:latin typeface="+mn-lt"/>
                      </a:endParaRPr>
                    </a:p>
                  </a:txBody>
                  <a:tcPr marL="0" marR="0" marT="0" marB="0" anchor="ctr"/>
                </a:tc>
                <a:extLst>
                  <a:ext uri="{0D108BD9-81ED-4DB2-BD59-A6C34878D82A}">
                    <a16:rowId xmlns:a16="http://schemas.microsoft.com/office/drawing/2014/main" val="3531503600"/>
                  </a:ext>
                </a:extLst>
              </a:tr>
            </a:tbl>
          </a:graphicData>
        </a:graphic>
      </p:graphicFrame>
      <p:sp>
        <p:nvSpPr>
          <p:cNvPr id="18" name="CaixaDeTexto 17">
            <a:extLst>
              <a:ext uri="{FF2B5EF4-FFF2-40B4-BE49-F238E27FC236}">
                <a16:creationId xmlns:a16="http://schemas.microsoft.com/office/drawing/2014/main" id="{E54045D3-CB7B-B8C1-881E-30FFA03EEBAB}"/>
              </a:ext>
            </a:extLst>
          </p:cNvPr>
          <p:cNvSpPr txBox="1"/>
          <p:nvPr/>
        </p:nvSpPr>
        <p:spPr>
          <a:xfrm>
            <a:off x="365760" y="4688382"/>
            <a:ext cx="3422469" cy="200055"/>
          </a:xfrm>
          <a:prstGeom prst="rect">
            <a:avLst/>
          </a:prstGeom>
          <a:noFill/>
        </p:spPr>
        <p:txBody>
          <a:bodyPr wrap="square">
            <a:spAutoFit/>
          </a:bodyPr>
          <a:lstStyle/>
          <a:p>
            <a:r>
              <a:rPr lang="pt-BR" sz="700" dirty="0">
                <a:solidFill>
                  <a:schemeClr val="bg1"/>
                </a:solidFill>
              </a:rPr>
              <a:t>¹Considera cota média ABCP11 na B3 entre 16/04/2024 e 28/05/2024)</a:t>
            </a:r>
          </a:p>
        </p:txBody>
      </p:sp>
    </p:spTree>
    <p:extLst>
      <p:ext uri="{BB962C8B-B14F-4D97-AF65-F5344CB8AC3E}">
        <p14:creationId xmlns:p14="http://schemas.microsoft.com/office/powerpoint/2010/main" val="187784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39F568BF-8BAE-BE9E-1308-E3F64B978FC8}"/>
              </a:ext>
            </a:extLst>
          </p:cNvPr>
          <p:cNvSpPr/>
          <p:nvPr/>
        </p:nvSpPr>
        <p:spPr>
          <a:xfrm>
            <a:off x="5368835" y="1153238"/>
            <a:ext cx="3089366" cy="8214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pt-BR" sz="1000" dirty="0">
                <a:solidFill>
                  <a:schemeClr val="bg1"/>
                </a:solidFill>
              </a:rPr>
              <a:t>O Montante Total considera o valor do exercício de preferência para aquisição da participação + 2,5% de custos estimados da transação</a:t>
            </a:r>
          </a:p>
          <a:p>
            <a:pPr marL="171450" indent="-171450">
              <a:buFont typeface="Arial" panose="020B0604020202020204" pitchFamily="34" charset="0"/>
              <a:buChar char="•"/>
            </a:pPr>
            <a:endParaRPr lang="pt-BR" sz="1000" dirty="0">
              <a:solidFill>
                <a:schemeClr val="bg1"/>
              </a:solidFill>
            </a:endParaRPr>
          </a:p>
          <a:p>
            <a:pPr marL="171450" indent="-171450">
              <a:buFont typeface="Arial" panose="020B0604020202020204" pitchFamily="34" charset="0"/>
              <a:buChar char="•"/>
            </a:pPr>
            <a:r>
              <a:rPr lang="pt-BR" sz="1000" dirty="0">
                <a:solidFill>
                  <a:schemeClr val="bg1"/>
                </a:solidFill>
              </a:rPr>
              <a:t>Cenário contemplado na pauta (</a:t>
            </a:r>
            <a:r>
              <a:rPr lang="pt-BR" sz="1000" dirty="0" err="1">
                <a:solidFill>
                  <a:schemeClr val="bg1"/>
                </a:solidFill>
              </a:rPr>
              <a:t>iii</a:t>
            </a:r>
            <a:r>
              <a:rPr lang="pt-BR" sz="1000" dirty="0">
                <a:solidFill>
                  <a:schemeClr val="bg1"/>
                </a:solidFill>
              </a:rPr>
              <a:t>).</a:t>
            </a:r>
          </a:p>
        </p:txBody>
      </p:sp>
      <p:sp>
        <p:nvSpPr>
          <p:cNvPr id="6" name="Espaço Reservado para Texto 5">
            <a:extLst>
              <a:ext uri="{FF2B5EF4-FFF2-40B4-BE49-F238E27FC236}">
                <a16:creationId xmlns:a16="http://schemas.microsoft.com/office/drawing/2014/main" id="{A01173F5-874B-45A9-A999-8528041FB5A1}"/>
              </a:ext>
            </a:extLst>
          </p:cNvPr>
          <p:cNvSpPr>
            <a:spLocks noGrp="1"/>
          </p:cNvSpPr>
          <p:nvPr>
            <p:ph type="body" sz="quarter" idx="4294967295"/>
          </p:nvPr>
        </p:nvSpPr>
        <p:spPr>
          <a:xfrm>
            <a:off x="188174" y="355090"/>
            <a:ext cx="3490913" cy="356235"/>
          </a:xfrm>
          <a:prstGeom prst="rect">
            <a:avLst/>
          </a:prstGeom>
        </p:spPr>
        <p:txBody>
          <a:bodyPr/>
          <a:lstStyle/>
          <a:p>
            <a:pPr algn="l" defTabSz="715609" rtl="0">
              <a:lnSpc>
                <a:spcPts val="2200"/>
              </a:lnSpc>
            </a:pPr>
            <a:r>
              <a:rPr lang="pt-BR" sz="2400" b="1" kern="1200" dirty="0">
                <a:solidFill>
                  <a:schemeClr val="bg1"/>
                </a:solidFill>
                <a:latin typeface="+mj-lt"/>
              </a:rPr>
              <a:t>Consulta formal</a:t>
            </a:r>
            <a:endParaRPr lang="pt-BR" sz="2400" kern="1200" dirty="0">
              <a:solidFill>
                <a:schemeClr val="bg1"/>
              </a:solidFill>
              <a:latin typeface="Roc Grotesk" panose="00000500000000000000" pitchFamily="50" charset="0"/>
            </a:endParaRPr>
          </a:p>
        </p:txBody>
      </p:sp>
      <p:grpSp>
        <p:nvGrpSpPr>
          <p:cNvPr id="4" name="Agrupar 3">
            <a:extLst>
              <a:ext uri="{FF2B5EF4-FFF2-40B4-BE49-F238E27FC236}">
                <a16:creationId xmlns:a16="http://schemas.microsoft.com/office/drawing/2014/main" id="{C477EE0C-6371-D8A8-DDCA-A2931A5CF9F7}"/>
              </a:ext>
            </a:extLst>
          </p:cNvPr>
          <p:cNvGrpSpPr/>
          <p:nvPr/>
        </p:nvGrpSpPr>
        <p:grpSpPr>
          <a:xfrm>
            <a:off x="248245" y="797003"/>
            <a:ext cx="3749041" cy="356235"/>
            <a:chOff x="248245" y="1188890"/>
            <a:chExt cx="3749041" cy="356235"/>
          </a:xfrm>
        </p:grpSpPr>
        <p:sp>
          <p:nvSpPr>
            <p:cNvPr id="8" name="Espaço Reservado para Texto 5">
              <a:extLst>
                <a:ext uri="{FF2B5EF4-FFF2-40B4-BE49-F238E27FC236}">
                  <a16:creationId xmlns:a16="http://schemas.microsoft.com/office/drawing/2014/main" id="{14170136-812F-B198-3726-D68942CC426B}"/>
                </a:ext>
              </a:extLst>
            </p:cNvPr>
            <p:cNvSpPr txBox="1">
              <a:spLocks/>
            </p:cNvSpPr>
            <p:nvPr/>
          </p:nvSpPr>
          <p:spPr>
            <a:xfrm>
              <a:off x="248245" y="1188890"/>
              <a:ext cx="3749041" cy="356235"/>
            </a:xfrm>
            <a:prstGeom prst="rect">
              <a:avLst/>
            </a:prstGeom>
          </p:spPr>
          <p:txBody>
            <a:bodyPr/>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200" dirty="0">
                  <a:solidFill>
                    <a:schemeClr val="bg1"/>
                  </a:solidFill>
                  <a:latin typeface="Roc Grotesk" panose="00000500000000000000" pitchFamily="50" charset="0"/>
                </a:rPr>
                <a:t>1) Emissão cota patrimonial</a:t>
              </a:r>
              <a:endParaRPr lang="pt-BR" sz="1200" kern="1200" dirty="0">
                <a:solidFill>
                  <a:schemeClr val="bg1"/>
                </a:solidFill>
                <a:latin typeface="Roc Grotesk" panose="00000500000000000000" pitchFamily="50" charset="0"/>
              </a:endParaRPr>
            </a:p>
          </p:txBody>
        </p:sp>
        <p:cxnSp>
          <p:nvCxnSpPr>
            <p:cNvPr id="2" name="Straight Connector 135">
              <a:extLst>
                <a:ext uri="{FF2B5EF4-FFF2-40B4-BE49-F238E27FC236}">
                  <a16:creationId xmlns:a16="http://schemas.microsoft.com/office/drawing/2014/main" id="{DC3246CA-FF9B-A339-2FF8-02E7F9FDF2B2}"/>
                </a:ext>
              </a:extLst>
            </p:cNvPr>
            <p:cNvCxnSpPr>
              <a:cxnSpLocks/>
            </p:cNvCxnSpPr>
            <p:nvPr/>
          </p:nvCxnSpPr>
          <p:spPr>
            <a:xfrm>
              <a:off x="286662" y="1496262"/>
              <a:ext cx="2755883" cy="0"/>
            </a:xfrm>
            <a:prstGeom prst="line">
              <a:avLst/>
            </a:prstGeom>
            <a:noFill/>
            <a:ln w="9525" cap="flat" cmpd="sng" algn="ctr">
              <a:solidFill>
                <a:srgbClr val="000000"/>
              </a:solidFill>
              <a:prstDash val="solid"/>
            </a:ln>
            <a:effectLst/>
          </p:spPr>
        </p:cxnSp>
      </p:grpSp>
      <p:graphicFrame>
        <p:nvGraphicFramePr>
          <p:cNvPr id="12" name="Tabela 11">
            <a:extLst>
              <a:ext uri="{FF2B5EF4-FFF2-40B4-BE49-F238E27FC236}">
                <a16:creationId xmlns:a16="http://schemas.microsoft.com/office/drawing/2014/main" id="{2C435579-0727-654C-2012-30F28583E625}"/>
              </a:ext>
            </a:extLst>
          </p:cNvPr>
          <p:cNvGraphicFramePr>
            <a:graphicFrameLocks noGrp="1"/>
          </p:cNvGraphicFramePr>
          <p:nvPr>
            <p:extLst>
              <p:ext uri="{D42A27DB-BD31-4B8C-83A1-F6EECF244321}">
                <p14:modId xmlns:p14="http://schemas.microsoft.com/office/powerpoint/2010/main" val="3170570238"/>
              </p:ext>
            </p:extLst>
          </p:nvPr>
        </p:nvGraphicFramePr>
        <p:xfrm>
          <a:off x="414435" y="1156847"/>
          <a:ext cx="4209816" cy="1357538"/>
        </p:xfrm>
        <a:graphic>
          <a:graphicData uri="http://schemas.openxmlformats.org/drawingml/2006/table">
            <a:tbl>
              <a:tblPr>
                <a:tableStyleId>{9D7B26C5-4107-4FEC-AEDC-1716B250A1EF}</a:tableStyleId>
              </a:tblPr>
              <a:tblGrid>
                <a:gridCol w="2477792">
                  <a:extLst>
                    <a:ext uri="{9D8B030D-6E8A-4147-A177-3AD203B41FA5}">
                      <a16:colId xmlns:a16="http://schemas.microsoft.com/office/drawing/2014/main" val="4222961404"/>
                    </a:ext>
                  </a:extLst>
                </a:gridCol>
                <a:gridCol w="1732024">
                  <a:extLst>
                    <a:ext uri="{9D8B030D-6E8A-4147-A177-3AD203B41FA5}">
                      <a16:colId xmlns:a16="http://schemas.microsoft.com/office/drawing/2014/main" val="1957092699"/>
                    </a:ext>
                  </a:extLst>
                </a:gridCol>
              </a:tblGrid>
              <a:tr h="193934">
                <a:tc>
                  <a:txBody>
                    <a:bodyPr/>
                    <a:lstStyle/>
                    <a:p>
                      <a:pPr algn="l" fontAlgn="b"/>
                      <a:r>
                        <a:rPr lang="pt-BR" sz="1000" b="0" u="none" strike="noStrike" dirty="0">
                          <a:solidFill>
                            <a:schemeClr val="bg1"/>
                          </a:solidFill>
                          <a:effectLst/>
                        </a:rPr>
                        <a:t>Preço de emissão¹</a:t>
                      </a:r>
                      <a:endParaRPr lang="pt-BR" sz="1000" b="0" i="0" u="none" strike="noStrike" dirty="0">
                        <a:solidFill>
                          <a:schemeClr val="bg1"/>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b="0" u="none" strike="noStrike" dirty="0">
                          <a:solidFill>
                            <a:srgbClr val="000000"/>
                          </a:solidFill>
                          <a:effectLst/>
                        </a:rPr>
                        <a:t>R$ 101,42/cota</a:t>
                      </a:r>
                      <a:endParaRPr lang="pt-BR"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84811589"/>
                  </a:ext>
                </a:extLst>
              </a:tr>
              <a:tr h="193934">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pt-BR" sz="1000" b="0" u="none" strike="noStrike" dirty="0">
                          <a:solidFill>
                            <a:schemeClr val="bg1"/>
                          </a:solidFill>
                          <a:effectLst/>
                        </a:rPr>
                        <a:t>Preço de subscrição</a:t>
                      </a:r>
                      <a:endParaRPr lang="pt-BR" sz="1000" b="0" i="0" u="none" strike="noStrike" dirty="0">
                        <a:solidFill>
                          <a:schemeClr val="bg1"/>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dirty="0">
                          <a:solidFill>
                            <a:schemeClr val="bg1"/>
                          </a:solidFill>
                        </a:rPr>
                        <a:t>R$ 102,53/cota</a:t>
                      </a:r>
                      <a:endParaRPr lang="pt-BR" sz="1000" b="0" i="0" u="none" strike="noStrike" dirty="0">
                        <a:solidFill>
                          <a:schemeClr val="bg1"/>
                        </a:solidFill>
                        <a:effectLst/>
                        <a:latin typeface="+mn-lt"/>
                      </a:endParaRPr>
                    </a:p>
                  </a:txBody>
                  <a:tcPr marL="0" marR="0" marT="0" marB="0" anchor="b"/>
                </a:tc>
                <a:extLst>
                  <a:ext uri="{0D108BD9-81ED-4DB2-BD59-A6C34878D82A}">
                    <a16:rowId xmlns:a16="http://schemas.microsoft.com/office/drawing/2014/main" val="857940721"/>
                  </a:ext>
                </a:extLst>
              </a:tr>
              <a:tr h="193934">
                <a:tc>
                  <a:txBody>
                    <a:bodyPr/>
                    <a:lstStyle/>
                    <a:p>
                      <a:pPr algn="l" fontAlgn="b"/>
                      <a:r>
                        <a:rPr lang="pt-BR" sz="1000" u="none" strike="noStrike" dirty="0">
                          <a:solidFill>
                            <a:schemeClr val="bg1"/>
                          </a:solidFill>
                          <a:effectLst/>
                        </a:rPr>
                        <a:t>Emissão Montante Total¹</a:t>
                      </a:r>
                      <a:endParaRPr lang="pt-BR" sz="1000" b="0" i="0" u="none" strike="noStrike" dirty="0">
                        <a:solidFill>
                          <a:schemeClr val="bg1"/>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b="0" u="none" strike="noStrike" dirty="0">
                          <a:solidFill>
                            <a:srgbClr val="000000"/>
                          </a:solidFill>
                          <a:effectLst/>
                        </a:rPr>
                        <a:t>R$ 771.399.911,48</a:t>
                      </a:r>
                      <a:endParaRPr lang="pt-BR"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535488732"/>
                  </a:ext>
                </a:extLst>
              </a:tr>
              <a:tr h="193934">
                <a:tc>
                  <a:txBody>
                    <a:bodyPr/>
                    <a:lstStyle/>
                    <a:p>
                      <a:pPr algn="l" fontAlgn="b"/>
                      <a:r>
                        <a:rPr lang="pt-BR" sz="1000" u="none" strike="noStrike" dirty="0">
                          <a:solidFill>
                            <a:schemeClr val="bg1"/>
                          </a:solidFill>
                          <a:effectLst/>
                        </a:rPr>
                        <a:t>Cotas da Emissão</a:t>
                      </a:r>
                      <a:endParaRPr lang="pt-BR" sz="1000" b="0" i="0" u="none" strike="noStrike" dirty="0">
                        <a:solidFill>
                          <a:schemeClr val="bg1"/>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b="0" u="none" strike="noStrike" dirty="0">
                          <a:solidFill>
                            <a:srgbClr val="000000"/>
                          </a:solidFill>
                          <a:effectLst/>
                        </a:rPr>
                        <a:t>7.605.994</a:t>
                      </a:r>
                      <a:endParaRPr lang="pt-BR"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314529793"/>
                  </a:ext>
                </a:extLst>
              </a:tr>
              <a:tr h="193934">
                <a:tc>
                  <a:txBody>
                    <a:bodyPr/>
                    <a:lstStyle/>
                    <a:p>
                      <a:pPr algn="l" fontAlgn="b"/>
                      <a:r>
                        <a:rPr lang="pt-BR" sz="1000" b="0" i="0" u="none" strike="noStrike" dirty="0">
                          <a:solidFill>
                            <a:schemeClr val="bg1"/>
                          </a:solidFill>
                          <a:effectLst/>
                          <a:latin typeface="+mn-lt"/>
                        </a:rPr>
                        <a:t>Fator de proporção</a:t>
                      </a: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b="0" u="none" strike="noStrike" dirty="0">
                          <a:solidFill>
                            <a:srgbClr val="000000"/>
                          </a:solidFill>
                          <a:effectLst/>
                          <a:latin typeface="+mn-lt"/>
                          <a:ea typeface="+mn-ea"/>
                          <a:cs typeface="+mn-cs"/>
                        </a:rPr>
                        <a:t>1,61517553 </a:t>
                      </a:r>
                    </a:p>
                  </a:txBody>
                  <a:tcPr marL="0" marR="0" marT="0" marB="0" anchor="b"/>
                </a:tc>
                <a:extLst>
                  <a:ext uri="{0D108BD9-81ED-4DB2-BD59-A6C34878D82A}">
                    <a16:rowId xmlns:a16="http://schemas.microsoft.com/office/drawing/2014/main" val="4097780440"/>
                  </a:ext>
                </a:extLst>
              </a:tr>
              <a:tr h="193934">
                <a:tc>
                  <a:txBody>
                    <a:bodyPr/>
                    <a:lstStyle/>
                    <a:p>
                      <a:pPr algn="l" fontAlgn="b"/>
                      <a:r>
                        <a:rPr lang="pt-BR" sz="1000" u="none" strike="noStrike" dirty="0">
                          <a:solidFill>
                            <a:schemeClr val="bg1"/>
                          </a:solidFill>
                          <a:effectLst/>
                        </a:rPr>
                        <a:t>Diluição cota patrimonial</a:t>
                      </a:r>
                      <a:endParaRPr lang="pt-BR" sz="1000" b="0" i="0" u="none" strike="noStrike" dirty="0">
                        <a:solidFill>
                          <a:schemeClr val="bg1"/>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b="0" u="none" strike="noStrike" dirty="0">
                          <a:solidFill>
                            <a:srgbClr val="000000"/>
                          </a:solidFill>
                          <a:effectLst/>
                        </a:rPr>
                        <a:t>0%</a:t>
                      </a:r>
                      <a:endParaRPr lang="pt-BR"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485594389"/>
                  </a:ext>
                </a:extLst>
              </a:tr>
              <a:tr h="193934">
                <a:tc>
                  <a:txBody>
                    <a:bodyPr/>
                    <a:lstStyle/>
                    <a:p>
                      <a:pPr algn="l" fontAlgn="b"/>
                      <a:r>
                        <a:rPr lang="pt-BR" sz="1000" i="1" u="none" strike="noStrike" dirty="0" err="1">
                          <a:solidFill>
                            <a:schemeClr val="bg1"/>
                          </a:solidFill>
                          <a:effectLst/>
                        </a:rPr>
                        <a:t>Dividend</a:t>
                      </a:r>
                      <a:r>
                        <a:rPr lang="pt-BR" sz="1000" i="1" u="none" strike="noStrike" dirty="0">
                          <a:solidFill>
                            <a:schemeClr val="bg1"/>
                          </a:solidFill>
                          <a:effectLst/>
                        </a:rPr>
                        <a:t> </a:t>
                      </a:r>
                      <a:r>
                        <a:rPr lang="pt-BR" sz="1000" i="1" u="none" strike="noStrike" dirty="0" err="1">
                          <a:solidFill>
                            <a:schemeClr val="bg1"/>
                          </a:solidFill>
                          <a:effectLst/>
                        </a:rPr>
                        <a:t>Yield</a:t>
                      </a:r>
                      <a:r>
                        <a:rPr lang="pt-BR" sz="1000" i="1" u="none" strike="noStrike" dirty="0">
                          <a:solidFill>
                            <a:schemeClr val="bg1"/>
                          </a:solidFill>
                          <a:effectLst/>
                        </a:rPr>
                        <a:t> </a:t>
                      </a:r>
                      <a:r>
                        <a:rPr lang="pt-BR" sz="1000" i="0" u="none" strike="noStrike" dirty="0">
                          <a:solidFill>
                            <a:schemeClr val="bg1"/>
                          </a:solidFill>
                          <a:effectLst/>
                        </a:rPr>
                        <a:t>sobre cota da emissão</a:t>
                      </a:r>
                      <a:r>
                        <a:rPr lang="pt-BR" sz="1000" u="none" strike="noStrike" dirty="0">
                          <a:solidFill>
                            <a:schemeClr val="bg1"/>
                          </a:solidFill>
                          <a:effectLst/>
                        </a:rPr>
                        <a:t>²</a:t>
                      </a:r>
                      <a:endParaRPr lang="pt-BR" sz="1000" b="0" i="0" u="none" strike="noStrike" dirty="0">
                        <a:solidFill>
                          <a:schemeClr val="bg1"/>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b="0" u="none" strike="noStrike" dirty="0">
                          <a:solidFill>
                            <a:srgbClr val="000000"/>
                          </a:solidFill>
                          <a:effectLst/>
                        </a:rPr>
                        <a:t>7,4%</a:t>
                      </a:r>
                      <a:endParaRPr lang="pt-BR"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685916296"/>
                  </a:ext>
                </a:extLst>
              </a:tr>
            </a:tbl>
          </a:graphicData>
        </a:graphic>
      </p:graphicFrame>
      <p:sp>
        <p:nvSpPr>
          <p:cNvPr id="16" name="Retângulo 15">
            <a:extLst>
              <a:ext uri="{FF2B5EF4-FFF2-40B4-BE49-F238E27FC236}">
                <a16:creationId xmlns:a16="http://schemas.microsoft.com/office/drawing/2014/main" id="{09DF9286-A570-7EAD-9078-05005F7E35FD}"/>
              </a:ext>
            </a:extLst>
          </p:cNvPr>
          <p:cNvSpPr/>
          <p:nvPr/>
        </p:nvSpPr>
        <p:spPr>
          <a:xfrm>
            <a:off x="414435" y="4241951"/>
            <a:ext cx="7908104" cy="4476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sz="700" dirty="0">
                <a:solidFill>
                  <a:schemeClr val="bg1"/>
                </a:solidFill>
              </a:rPr>
              <a:t>¹Preço de emissão sem custos</a:t>
            </a:r>
          </a:p>
          <a:p>
            <a:r>
              <a:rPr lang="pt-BR" sz="700" baseline="30000" dirty="0">
                <a:solidFill>
                  <a:schemeClr val="bg1"/>
                </a:solidFill>
              </a:rPr>
              <a:t>²</a:t>
            </a:r>
            <a:r>
              <a:rPr lang="pt-BR" sz="700" dirty="0">
                <a:solidFill>
                  <a:schemeClr val="bg1"/>
                </a:solidFill>
              </a:rPr>
              <a:t>Yield considera NOI orçado 2024 por cota anualizado dividido pelo preço de emissão por cota</a:t>
            </a:r>
          </a:p>
          <a:p>
            <a:r>
              <a:rPr lang="pt-BR" sz="700" dirty="0">
                <a:solidFill>
                  <a:schemeClr val="bg1"/>
                </a:solidFill>
              </a:rPr>
              <a:t>³Data-base abril/2024</a:t>
            </a:r>
          </a:p>
          <a:p>
            <a:r>
              <a:rPr lang="pt-BR" sz="700" baseline="30000" dirty="0">
                <a:solidFill>
                  <a:schemeClr val="bg1"/>
                </a:solidFill>
              </a:rPr>
              <a:t>4</a:t>
            </a:r>
            <a:r>
              <a:rPr lang="pt-BR" sz="700" dirty="0">
                <a:solidFill>
                  <a:schemeClr val="bg1"/>
                </a:solidFill>
              </a:rPr>
              <a:t>NOI = resultado operacional do shopping leva em consideração orçamento anual aprovado dividido por 12 meses</a:t>
            </a:r>
          </a:p>
        </p:txBody>
      </p:sp>
      <p:graphicFrame>
        <p:nvGraphicFramePr>
          <p:cNvPr id="18" name="Tabela 17">
            <a:extLst>
              <a:ext uri="{FF2B5EF4-FFF2-40B4-BE49-F238E27FC236}">
                <a16:creationId xmlns:a16="http://schemas.microsoft.com/office/drawing/2014/main" id="{F83BAA3E-3B20-B3F7-FC6F-7AFA3B0DC542}"/>
              </a:ext>
            </a:extLst>
          </p:cNvPr>
          <p:cNvGraphicFramePr>
            <a:graphicFrameLocks noGrp="1"/>
          </p:cNvGraphicFramePr>
          <p:nvPr>
            <p:extLst>
              <p:ext uri="{D42A27DB-BD31-4B8C-83A1-F6EECF244321}">
                <p14:modId xmlns:p14="http://schemas.microsoft.com/office/powerpoint/2010/main" val="2526377206"/>
              </p:ext>
            </p:extLst>
          </p:nvPr>
        </p:nvGraphicFramePr>
        <p:xfrm>
          <a:off x="444972" y="2765236"/>
          <a:ext cx="8110365" cy="1368645"/>
        </p:xfrm>
        <a:graphic>
          <a:graphicData uri="http://schemas.openxmlformats.org/drawingml/2006/table">
            <a:tbl>
              <a:tblPr firstRow="1">
                <a:tableStyleId>{0E3FDE45-AF77-4B5C-9715-49D594BDF05E}</a:tableStyleId>
              </a:tblPr>
              <a:tblGrid>
                <a:gridCol w="3400070">
                  <a:extLst>
                    <a:ext uri="{9D8B030D-6E8A-4147-A177-3AD203B41FA5}">
                      <a16:colId xmlns:a16="http://schemas.microsoft.com/office/drawing/2014/main" val="4222961404"/>
                    </a:ext>
                  </a:extLst>
                </a:gridCol>
                <a:gridCol w="2376710">
                  <a:extLst>
                    <a:ext uri="{9D8B030D-6E8A-4147-A177-3AD203B41FA5}">
                      <a16:colId xmlns:a16="http://schemas.microsoft.com/office/drawing/2014/main" val="3478739967"/>
                    </a:ext>
                  </a:extLst>
                </a:gridCol>
                <a:gridCol w="2333585">
                  <a:extLst>
                    <a:ext uri="{9D8B030D-6E8A-4147-A177-3AD203B41FA5}">
                      <a16:colId xmlns:a16="http://schemas.microsoft.com/office/drawing/2014/main" val="3712868543"/>
                    </a:ext>
                  </a:extLst>
                </a:gridCol>
              </a:tblGrid>
              <a:tr h="273729">
                <a:tc>
                  <a:txBody>
                    <a:bodyPr/>
                    <a:lstStyle/>
                    <a:p>
                      <a:pPr algn="l" fontAlgn="b"/>
                      <a:endParaRPr lang="pt-BR" sz="1100" b="0" i="0" u="none" strike="noStrike" dirty="0">
                        <a:solidFill>
                          <a:schemeClr val="bg1"/>
                        </a:solidFill>
                        <a:effectLst/>
                        <a:latin typeface="+mn-lt"/>
                      </a:endParaRPr>
                    </a:p>
                  </a:txBody>
                  <a:tcPr marL="0" marR="0" marT="0" marB="0" anchor="b"/>
                </a:tc>
                <a:tc>
                  <a:txBody>
                    <a:bodyPr/>
                    <a:lstStyle/>
                    <a:p>
                      <a:pPr algn="r" fontAlgn="b"/>
                      <a:r>
                        <a:rPr lang="pt-BR" sz="1100" b="0" i="0" u="none" strike="noStrike" dirty="0">
                          <a:solidFill>
                            <a:srgbClr val="000000"/>
                          </a:solidFill>
                          <a:effectLst/>
                          <a:latin typeface="+mn-lt"/>
                        </a:rPr>
                        <a:t>Pré-emissão³</a:t>
                      </a:r>
                    </a:p>
                  </a:txBody>
                  <a:tcPr marL="0" marR="0" marT="0" marB="0" anchor="b"/>
                </a:tc>
                <a:tc>
                  <a:txBody>
                    <a:bodyPr/>
                    <a:lstStyle/>
                    <a:p>
                      <a:pPr algn="r" fontAlgn="b"/>
                      <a:r>
                        <a:rPr lang="pt-BR" sz="1100" b="0" i="0" u="none" strike="noStrike" dirty="0">
                          <a:solidFill>
                            <a:srgbClr val="000000"/>
                          </a:solidFill>
                          <a:effectLst/>
                          <a:latin typeface="+mn-lt"/>
                        </a:rPr>
                        <a:t>Pós-emissão</a:t>
                      </a:r>
                    </a:p>
                  </a:txBody>
                  <a:tcPr marL="0" marR="0" marT="0" marB="0" anchor="b"/>
                </a:tc>
                <a:extLst>
                  <a:ext uri="{0D108BD9-81ED-4DB2-BD59-A6C34878D82A}">
                    <a16:rowId xmlns:a16="http://schemas.microsoft.com/office/drawing/2014/main" val="2002160475"/>
                  </a:ext>
                </a:extLst>
              </a:tr>
              <a:tr h="273729">
                <a:tc>
                  <a:txBody>
                    <a:bodyPr/>
                    <a:lstStyle/>
                    <a:p>
                      <a:pPr algn="l" fontAlgn="b"/>
                      <a:r>
                        <a:rPr lang="pt-BR" sz="1100" u="none" strike="noStrike" dirty="0">
                          <a:solidFill>
                            <a:schemeClr val="bg1"/>
                          </a:solidFill>
                          <a:effectLst/>
                        </a:rPr>
                        <a:t>Patrimônio Líquido do Fundo</a:t>
                      </a:r>
                      <a:endParaRPr lang="pt-BR" sz="1100" b="0" i="0" u="none" strike="noStrike" dirty="0">
                        <a:solidFill>
                          <a:schemeClr val="bg1"/>
                        </a:solidFill>
                        <a:effectLst/>
                        <a:latin typeface="+mn-lt"/>
                      </a:endParaRPr>
                    </a:p>
                  </a:txBody>
                  <a:tcPr marL="0" marR="0" marT="0" marB="0" anchor="b"/>
                </a:tc>
                <a:tc>
                  <a:txBody>
                    <a:bodyPr/>
                    <a:lstStyle/>
                    <a:p>
                      <a:pPr algn="r" fontAlgn="b"/>
                      <a:r>
                        <a:rPr lang="pt-BR" sz="1100" b="0" u="none" strike="noStrike" dirty="0">
                          <a:solidFill>
                            <a:srgbClr val="000000"/>
                          </a:solidFill>
                          <a:effectLst/>
                        </a:rPr>
                        <a:t>R$ 477.561.219,91</a:t>
                      </a:r>
                      <a:endParaRPr lang="pt-BR" sz="1100" b="0" i="0" u="none" strike="noStrike" dirty="0">
                        <a:solidFill>
                          <a:srgbClr val="000000"/>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100" b="0" u="none" strike="noStrike" dirty="0">
                          <a:solidFill>
                            <a:srgbClr val="000000"/>
                          </a:solidFill>
                          <a:effectLst/>
                        </a:rPr>
                        <a:t>R$ 1.248.961.131,39</a:t>
                      </a:r>
                      <a:endParaRPr lang="pt-BR" sz="11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1220367134"/>
                  </a:ext>
                </a:extLst>
              </a:tr>
              <a:tr h="273729">
                <a:tc>
                  <a:txBody>
                    <a:bodyPr/>
                    <a:lstStyle/>
                    <a:p>
                      <a:pPr algn="l" fontAlgn="b"/>
                      <a:r>
                        <a:rPr lang="pt-BR" sz="1100" u="none" strike="noStrike" dirty="0">
                          <a:solidFill>
                            <a:schemeClr val="bg1"/>
                          </a:solidFill>
                          <a:effectLst/>
                        </a:rPr>
                        <a:t>Cota Patrimonial</a:t>
                      </a:r>
                      <a:endParaRPr lang="pt-BR" sz="1100" b="0" i="0" u="none" strike="noStrike" dirty="0">
                        <a:solidFill>
                          <a:schemeClr val="bg1"/>
                        </a:solidFill>
                        <a:effectLst/>
                        <a:latin typeface="+mn-lt"/>
                      </a:endParaRPr>
                    </a:p>
                  </a:txBody>
                  <a:tcPr marL="0" marR="0" marT="0" marB="0" anchor="b"/>
                </a:tc>
                <a:tc>
                  <a:txBody>
                    <a:bodyPr/>
                    <a:lstStyle/>
                    <a:p>
                      <a:pPr algn="r" fontAlgn="b"/>
                      <a:r>
                        <a:rPr lang="pt-BR" sz="1100" b="0" u="none" strike="noStrike" dirty="0">
                          <a:solidFill>
                            <a:srgbClr val="000000"/>
                          </a:solidFill>
                          <a:effectLst/>
                        </a:rPr>
                        <a:t>R$ 101,41</a:t>
                      </a:r>
                      <a:endParaRPr lang="pt-BR" sz="1100" b="0" i="0" u="none" strike="noStrike" dirty="0">
                        <a:solidFill>
                          <a:srgbClr val="000000"/>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100" b="0" u="none" strike="noStrike" dirty="0">
                          <a:solidFill>
                            <a:srgbClr val="000000"/>
                          </a:solidFill>
                          <a:effectLst/>
                        </a:rPr>
                        <a:t>R$ 101,42</a:t>
                      </a:r>
                      <a:endParaRPr lang="pt-BR" sz="11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09109371"/>
                  </a:ext>
                </a:extLst>
              </a:tr>
              <a:tr h="273729">
                <a:tc>
                  <a:txBody>
                    <a:bodyPr/>
                    <a:lstStyle/>
                    <a:p>
                      <a:pPr algn="l" fontAlgn="b"/>
                      <a:r>
                        <a:rPr lang="pt-BR" sz="1100" u="none" strike="noStrike" dirty="0">
                          <a:solidFill>
                            <a:schemeClr val="bg1"/>
                          </a:solidFill>
                          <a:effectLst/>
                        </a:rPr>
                        <a:t>Participação no empreendimento</a:t>
                      </a:r>
                      <a:endParaRPr lang="pt-BR" sz="1100" b="0" i="0" u="none" strike="noStrike" dirty="0">
                        <a:solidFill>
                          <a:schemeClr val="bg1"/>
                        </a:solidFill>
                        <a:effectLst/>
                        <a:latin typeface="+mn-lt"/>
                      </a:endParaRPr>
                    </a:p>
                  </a:txBody>
                  <a:tcPr marL="0" marR="0" marT="0" marB="0" anchor="b"/>
                </a:tc>
                <a:tc>
                  <a:txBody>
                    <a:bodyPr/>
                    <a:lstStyle/>
                    <a:p>
                      <a:pPr algn="r" fontAlgn="b"/>
                      <a:r>
                        <a:rPr lang="pt-BR" sz="1100" b="0" u="none" strike="noStrike" dirty="0">
                          <a:solidFill>
                            <a:srgbClr val="000000"/>
                          </a:solidFill>
                          <a:effectLst/>
                        </a:rPr>
                        <a:t>38,59%</a:t>
                      </a:r>
                      <a:endParaRPr lang="pt-BR" sz="1100" b="0" i="0" u="none" strike="noStrike" dirty="0">
                        <a:solidFill>
                          <a:srgbClr val="000000"/>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100" b="0" u="none" strike="noStrike" dirty="0">
                          <a:solidFill>
                            <a:srgbClr val="000000"/>
                          </a:solidFill>
                          <a:effectLst/>
                        </a:rPr>
                        <a:t>89,59%</a:t>
                      </a:r>
                      <a:endParaRPr lang="pt-BR" sz="11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225257420"/>
                  </a:ext>
                </a:extLst>
              </a:tr>
              <a:tr h="273729">
                <a:tc>
                  <a:txBody>
                    <a:bodyPr/>
                    <a:lstStyle/>
                    <a:p>
                      <a:pPr algn="l" fontAlgn="b"/>
                      <a:r>
                        <a:rPr lang="pt-BR" sz="1100" b="0" i="0" u="none" strike="noStrike" dirty="0">
                          <a:solidFill>
                            <a:schemeClr val="bg1"/>
                          </a:solidFill>
                          <a:effectLst/>
                          <a:latin typeface="+mn-lt"/>
                        </a:rPr>
                        <a:t>NOI 2024 mensal orçado/cota</a:t>
                      </a:r>
                      <a:r>
                        <a:rPr lang="pt-BR" sz="1100" b="0" i="0" u="none" strike="noStrike" baseline="30000" dirty="0">
                          <a:solidFill>
                            <a:schemeClr val="bg1"/>
                          </a:solidFill>
                          <a:effectLst/>
                          <a:latin typeface="+mn-lt"/>
                        </a:rPr>
                        <a:t>4</a:t>
                      </a:r>
                    </a:p>
                  </a:txBody>
                  <a:tcPr marL="0" marR="0" marT="0" marB="0" anchor="b"/>
                </a:tc>
                <a:tc>
                  <a:txBody>
                    <a:bodyPr/>
                    <a:lstStyle/>
                    <a:p>
                      <a:pPr algn="r" fontAlgn="b"/>
                      <a:r>
                        <a:rPr lang="pt-BR" sz="1100" b="0" i="0" u="none" strike="noStrike" dirty="0">
                          <a:solidFill>
                            <a:srgbClr val="000000"/>
                          </a:solidFill>
                          <a:effectLst/>
                          <a:latin typeface="+mn-lt"/>
                        </a:rPr>
                        <a:t>R$ 0,71</a:t>
                      </a: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100" b="0" u="none" strike="noStrike" dirty="0">
                          <a:solidFill>
                            <a:srgbClr val="000000"/>
                          </a:solidFill>
                          <a:effectLst/>
                        </a:rPr>
                        <a:t>R$ 0,63</a:t>
                      </a:r>
                      <a:endParaRPr lang="pt-BR" sz="11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883440593"/>
                  </a:ext>
                </a:extLst>
              </a:tr>
            </a:tbl>
          </a:graphicData>
        </a:graphic>
      </p:graphicFrame>
    </p:spTree>
    <p:extLst>
      <p:ext uri="{BB962C8B-B14F-4D97-AF65-F5344CB8AC3E}">
        <p14:creationId xmlns:p14="http://schemas.microsoft.com/office/powerpoint/2010/main" val="48611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a:extLst>
              <a:ext uri="{FF2B5EF4-FFF2-40B4-BE49-F238E27FC236}">
                <a16:creationId xmlns:a16="http://schemas.microsoft.com/office/drawing/2014/main" id="{A01173F5-874B-45A9-A999-8528041FB5A1}"/>
              </a:ext>
            </a:extLst>
          </p:cNvPr>
          <p:cNvSpPr>
            <a:spLocks noGrp="1"/>
          </p:cNvSpPr>
          <p:nvPr>
            <p:ph type="body" sz="quarter" idx="4294967295"/>
          </p:nvPr>
        </p:nvSpPr>
        <p:spPr>
          <a:xfrm>
            <a:off x="188174" y="355090"/>
            <a:ext cx="3490913" cy="356235"/>
          </a:xfrm>
          <a:prstGeom prst="rect">
            <a:avLst/>
          </a:prstGeom>
        </p:spPr>
        <p:txBody>
          <a:bodyPr/>
          <a:lstStyle/>
          <a:p>
            <a:pPr algn="l" defTabSz="715609" rtl="0">
              <a:lnSpc>
                <a:spcPts val="2200"/>
              </a:lnSpc>
            </a:pPr>
            <a:r>
              <a:rPr lang="pt-BR" sz="2400" b="1" kern="1200" dirty="0">
                <a:solidFill>
                  <a:schemeClr val="bg1"/>
                </a:solidFill>
                <a:latin typeface="+mj-lt"/>
              </a:rPr>
              <a:t>Consulta formal</a:t>
            </a:r>
            <a:endParaRPr lang="pt-BR" sz="2400" kern="1200" dirty="0">
              <a:solidFill>
                <a:schemeClr val="bg1"/>
              </a:solidFill>
              <a:latin typeface="Roc Grotesk" panose="00000500000000000000" pitchFamily="50" charset="0"/>
            </a:endParaRPr>
          </a:p>
        </p:txBody>
      </p:sp>
      <p:grpSp>
        <p:nvGrpSpPr>
          <p:cNvPr id="4" name="Agrupar 3">
            <a:extLst>
              <a:ext uri="{FF2B5EF4-FFF2-40B4-BE49-F238E27FC236}">
                <a16:creationId xmlns:a16="http://schemas.microsoft.com/office/drawing/2014/main" id="{C477EE0C-6371-D8A8-DDCA-A2931A5CF9F7}"/>
              </a:ext>
            </a:extLst>
          </p:cNvPr>
          <p:cNvGrpSpPr/>
          <p:nvPr/>
        </p:nvGrpSpPr>
        <p:grpSpPr>
          <a:xfrm>
            <a:off x="248245" y="797003"/>
            <a:ext cx="3749041" cy="356235"/>
            <a:chOff x="248245" y="1188890"/>
            <a:chExt cx="3749041" cy="356235"/>
          </a:xfrm>
        </p:grpSpPr>
        <p:sp>
          <p:nvSpPr>
            <p:cNvPr id="8" name="Espaço Reservado para Texto 5">
              <a:extLst>
                <a:ext uri="{FF2B5EF4-FFF2-40B4-BE49-F238E27FC236}">
                  <a16:creationId xmlns:a16="http://schemas.microsoft.com/office/drawing/2014/main" id="{14170136-812F-B198-3726-D68942CC426B}"/>
                </a:ext>
              </a:extLst>
            </p:cNvPr>
            <p:cNvSpPr txBox="1">
              <a:spLocks/>
            </p:cNvSpPr>
            <p:nvPr/>
          </p:nvSpPr>
          <p:spPr>
            <a:xfrm>
              <a:off x="248245" y="1188890"/>
              <a:ext cx="3749041" cy="356235"/>
            </a:xfrm>
            <a:prstGeom prst="rect">
              <a:avLst/>
            </a:prstGeom>
          </p:spPr>
          <p:txBody>
            <a:bodyPr/>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200" dirty="0">
                  <a:solidFill>
                    <a:schemeClr val="bg1"/>
                  </a:solidFill>
                  <a:latin typeface="Roc Grotesk" panose="00000500000000000000" pitchFamily="50" charset="0"/>
                </a:rPr>
                <a:t>2) Emissão cota mercado</a:t>
              </a:r>
              <a:endParaRPr lang="pt-BR" sz="1200" kern="1200" dirty="0">
                <a:solidFill>
                  <a:schemeClr val="bg1"/>
                </a:solidFill>
                <a:latin typeface="Roc Grotesk" panose="00000500000000000000" pitchFamily="50" charset="0"/>
              </a:endParaRPr>
            </a:p>
          </p:txBody>
        </p:sp>
        <p:cxnSp>
          <p:nvCxnSpPr>
            <p:cNvPr id="2" name="Straight Connector 135">
              <a:extLst>
                <a:ext uri="{FF2B5EF4-FFF2-40B4-BE49-F238E27FC236}">
                  <a16:creationId xmlns:a16="http://schemas.microsoft.com/office/drawing/2014/main" id="{DC3246CA-FF9B-A339-2FF8-02E7F9FDF2B2}"/>
                </a:ext>
              </a:extLst>
            </p:cNvPr>
            <p:cNvCxnSpPr>
              <a:cxnSpLocks/>
            </p:cNvCxnSpPr>
            <p:nvPr/>
          </p:nvCxnSpPr>
          <p:spPr>
            <a:xfrm>
              <a:off x="286662" y="1496262"/>
              <a:ext cx="2755883" cy="0"/>
            </a:xfrm>
            <a:prstGeom prst="line">
              <a:avLst/>
            </a:prstGeom>
            <a:noFill/>
            <a:ln w="9525" cap="flat" cmpd="sng" algn="ctr">
              <a:solidFill>
                <a:srgbClr val="000000"/>
              </a:solidFill>
              <a:prstDash val="solid"/>
            </a:ln>
            <a:effectLst/>
          </p:spPr>
        </p:cxnSp>
      </p:grpSp>
      <p:graphicFrame>
        <p:nvGraphicFramePr>
          <p:cNvPr id="12" name="Tabela 11">
            <a:extLst>
              <a:ext uri="{FF2B5EF4-FFF2-40B4-BE49-F238E27FC236}">
                <a16:creationId xmlns:a16="http://schemas.microsoft.com/office/drawing/2014/main" id="{2C435579-0727-654C-2012-30F28583E625}"/>
              </a:ext>
            </a:extLst>
          </p:cNvPr>
          <p:cNvGraphicFramePr>
            <a:graphicFrameLocks noGrp="1"/>
          </p:cNvGraphicFramePr>
          <p:nvPr>
            <p:extLst>
              <p:ext uri="{D42A27DB-BD31-4B8C-83A1-F6EECF244321}">
                <p14:modId xmlns:p14="http://schemas.microsoft.com/office/powerpoint/2010/main" val="2552823544"/>
              </p:ext>
            </p:extLst>
          </p:nvPr>
        </p:nvGraphicFramePr>
        <p:xfrm>
          <a:off x="424181" y="2757694"/>
          <a:ext cx="8151944" cy="1356010"/>
        </p:xfrm>
        <a:graphic>
          <a:graphicData uri="http://schemas.openxmlformats.org/drawingml/2006/table">
            <a:tbl>
              <a:tblPr firstRow="1">
                <a:tableStyleId>{0E3FDE45-AF77-4B5C-9715-49D594BDF05E}</a:tableStyleId>
              </a:tblPr>
              <a:tblGrid>
                <a:gridCol w="3417500">
                  <a:extLst>
                    <a:ext uri="{9D8B030D-6E8A-4147-A177-3AD203B41FA5}">
                      <a16:colId xmlns:a16="http://schemas.microsoft.com/office/drawing/2014/main" val="4222961404"/>
                    </a:ext>
                  </a:extLst>
                </a:gridCol>
                <a:gridCol w="2388895">
                  <a:extLst>
                    <a:ext uri="{9D8B030D-6E8A-4147-A177-3AD203B41FA5}">
                      <a16:colId xmlns:a16="http://schemas.microsoft.com/office/drawing/2014/main" val="3478739967"/>
                    </a:ext>
                  </a:extLst>
                </a:gridCol>
                <a:gridCol w="2345549">
                  <a:extLst>
                    <a:ext uri="{9D8B030D-6E8A-4147-A177-3AD203B41FA5}">
                      <a16:colId xmlns:a16="http://schemas.microsoft.com/office/drawing/2014/main" val="3712868543"/>
                    </a:ext>
                  </a:extLst>
                </a:gridCol>
              </a:tblGrid>
              <a:tr h="271202">
                <a:tc>
                  <a:txBody>
                    <a:bodyPr/>
                    <a:lstStyle/>
                    <a:p>
                      <a:pPr algn="l" fontAlgn="b"/>
                      <a:endParaRPr lang="pt-BR" sz="1100" b="0" i="0" u="none" strike="noStrike" dirty="0">
                        <a:solidFill>
                          <a:schemeClr val="bg1"/>
                        </a:solidFill>
                        <a:effectLst/>
                        <a:latin typeface="+mn-lt"/>
                      </a:endParaRPr>
                    </a:p>
                  </a:txBody>
                  <a:tcPr marL="0" marR="0" marT="0" marB="0" anchor="b"/>
                </a:tc>
                <a:tc>
                  <a:txBody>
                    <a:bodyPr/>
                    <a:lstStyle/>
                    <a:p>
                      <a:pPr algn="r" fontAlgn="b"/>
                      <a:r>
                        <a:rPr lang="pt-BR" sz="1100" b="0" i="0" u="none" strike="noStrike" dirty="0">
                          <a:solidFill>
                            <a:srgbClr val="000000"/>
                          </a:solidFill>
                          <a:effectLst/>
                          <a:latin typeface="+mn-lt"/>
                        </a:rPr>
                        <a:t>Pré-emissão³</a:t>
                      </a:r>
                    </a:p>
                  </a:txBody>
                  <a:tcPr marL="0" marR="0" marT="0" marB="0" anchor="b"/>
                </a:tc>
                <a:tc>
                  <a:txBody>
                    <a:bodyPr/>
                    <a:lstStyle/>
                    <a:p>
                      <a:pPr algn="r" fontAlgn="b"/>
                      <a:r>
                        <a:rPr lang="pt-BR" sz="1100" b="0" i="0" u="none" strike="noStrike" dirty="0">
                          <a:solidFill>
                            <a:srgbClr val="000000"/>
                          </a:solidFill>
                          <a:effectLst/>
                          <a:latin typeface="+mn-lt"/>
                        </a:rPr>
                        <a:t>Pós-emissão</a:t>
                      </a:r>
                    </a:p>
                  </a:txBody>
                  <a:tcPr marL="0" marR="0" marT="0" marB="0" anchor="b"/>
                </a:tc>
                <a:extLst>
                  <a:ext uri="{0D108BD9-81ED-4DB2-BD59-A6C34878D82A}">
                    <a16:rowId xmlns:a16="http://schemas.microsoft.com/office/drawing/2014/main" val="2002160475"/>
                  </a:ext>
                </a:extLst>
              </a:tr>
              <a:tr h="271202">
                <a:tc>
                  <a:txBody>
                    <a:bodyPr/>
                    <a:lstStyle/>
                    <a:p>
                      <a:pPr algn="l" fontAlgn="b"/>
                      <a:r>
                        <a:rPr lang="pt-BR" sz="1100" u="none" strike="noStrike" dirty="0">
                          <a:solidFill>
                            <a:schemeClr val="bg1"/>
                          </a:solidFill>
                          <a:effectLst/>
                        </a:rPr>
                        <a:t>Patrimônio Líquido do Fundo</a:t>
                      </a:r>
                      <a:endParaRPr lang="pt-BR" sz="1100" b="0" i="0" u="none" strike="noStrike" dirty="0">
                        <a:solidFill>
                          <a:schemeClr val="bg1"/>
                        </a:solidFill>
                        <a:effectLst/>
                        <a:latin typeface="+mn-lt"/>
                      </a:endParaRPr>
                    </a:p>
                  </a:txBody>
                  <a:tcPr marL="0" marR="0" marT="0" marB="0" anchor="b"/>
                </a:tc>
                <a:tc>
                  <a:txBody>
                    <a:bodyPr/>
                    <a:lstStyle/>
                    <a:p>
                      <a:pPr algn="r" fontAlgn="b"/>
                      <a:r>
                        <a:rPr lang="pt-BR" sz="1100" b="0" u="none" strike="noStrike" dirty="0">
                          <a:solidFill>
                            <a:srgbClr val="000000"/>
                          </a:solidFill>
                          <a:effectLst/>
                        </a:rPr>
                        <a:t>R$ 477.561.219,91</a:t>
                      </a:r>
                      <a:endParaRPr lang="pt-BR" sz="1100" b="0" i="0" u="none" strike="noStrike" dirty="0">
                        <a:solidFill>
                          <a:srgbClr val="000000"/>
                        </a:solidFill>
                        <a:effectLst/>
                        <a:latin typeface="+mn-lt"/>
                      </a:endParaRPr>
                    </a:p>
                  </a:txBody>
                  <a:tcPr marL="0" marR="0" marT="0" marB="0" anchor="b"/>
                </a:tc>
                <a:tc>
                  <a:txBody>
                    <a:bodyPr/>
                    <a:lstStyle/>
                    <a:p>
                      <a:pPr algn="r" fontAlgn="b"/>
                      <a:r>
                        <a:rPr lang="pt-BR" sz="1100" b="0" i="0" u="none" strike="noStrike" dirty="0">
                          <a:solidFill>
                            <a:srgbClr val="000000"/>
                          </a:solidFill>
                          <a:effectLst/>
                          <a:latin typeface="Calibri" panose="020F0502020204030204" pitchFamily="34" charset="0"/>
                        </a:rPr>
                        <a:t> </a:t>
                      </a:r>
                      <a:r>
                        <a:rPr lang="pt-BR" sz="1100" b="0" u="none" strike="noStrike" dirty="0">
                          <a:solidFill>
                            <a:srgbClr val="000000"/>
                          </a:solidFill>
                          <a:effectLst/>
                          <a:latin typeface="+mn-lt"/>
                          <a:ea typeface="+mn-ea"/>
                          <a:cs typeface="+mn-cs"/>
                        </a:rPr>
                        <a:t>R$ 1.248.961.155,88</a:t>
                      </a:r>
                    </a:p>
                  </a:txBody>
                  <a:tcPr marL="0" marR="0" marT="0" marB="0" anchor="b"/>
                </a:tc>
                <a:extLst>
                  <a:ext uri="{0D108BD9-81ED-4DB2-BD59-A6C34878D82A}">
                    <a16:rowId xmlns:a16="http://schemas.microsoft.com/office/drawing/2014/main" val="1220367134"/>
                  </a:ext>
                </a:extLst>
              </a:tr>
              <a:tr h="271202">
                <a:tc>
                  <a:txBody>
                    <a:bodyPr/>
                    <a:lstStyle/>
                    <a:p>
                      <a:pPr algn="l" fontAlgn="b"/>
                      <a:r>
                        <a:rPr lang="pt-BR" sz="1100" u="none" strike="noStrike" dirty="0">
                          <a:solidFill>
                            <a:schemeClr val="bg1"/>
                          </a:solidFill>
                          <a:effectLst/>
                        </a:rPr>
                        <a:t>Cota Patrimonial</a:t>
                      </a:r>
                      <a:endParaRPr lang="pt-BR" sz="1100" b="0" i="0" u="none" strike="noStrike" dirty="0">
                        <a:solidFill>
                          <a:schemeClr val="bg1"/>
                        </a:solidFill>
                        <a:effectLst/>
                        <a:latin typeface="+mn-lt"/>
                      </a:endParaRPr>
                    </a:p>
                  </a:txBody>
                  <a:tcPr marL="0" marR="0" marT="0" marB="0" anchor="b"/>
                </a:tc>
                <a:tc>
                  <a:txBody>
                    <a:bodyPr/>
                    <a:lstStyle/>
                    <a:p>
                      <a:pPr algn="r" fontAlgn="b"/>
                      <a:r>
                        <a:rPr lang="pt-BR" sz="1100" b="0" u="none" strike="noStrike" dirty="0">
                          <a:solidFill>
                            <a:srgbClr val="000000"/>
                          </a:solidFill>
                          <a:effectLst/>
                        </a:rPr>
                        <a:t>R$ 101,41</a:t>
                      </a:r>
                      <a:endParaRPr lang="pt-BR" sz="1100" b="0" i="0" u="none" strike="noStrike" dirty="0">
                        <a:solidFill>
                          <a:srgbClr val="000000"/>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100" b="0" u="none" strike="noStrike" dirty="0">
                          <a:solidFill>
                            <a:srgbClr val="000000"/>
                          </a:solidFill>
                          <a:effectLst/>
                        </a:rPr>
                        <a:t>R$ 80,27</a:t>
                      </a:r>
                      <a:endParaRPr lang="pt-BR" sz="11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09109371"/>
                  </a:ext>
                </a:extLst>
              </a:tr>
              <a:tr h="271202">
                <a:tc>
                  <a:txBody>
                    <a:bodyPr/>
                    <a:lstStyle/>
                    <a:p>
                      <a:pPr algn="l" fontAlgn="b"/>
                      <a:r>
                        <a:rPr lang="pt-BR" sz="1100" u="none" strike="noStrike" dirty="0">
                          <a:solidFill>
                            <a:schemeClr val="bg1"/>
                          </a:solidFill>
                          <a:effectLst/>
                        </a:rPr>
                        <a:t>Participação no empreendimento</a:t>
                      </a:r>
                      <a:endParaRPr lang="pt-BR" sz="1100" b="0" i="0" u="none" strike="noStrike" dirty="0">
                        <a:solidFill>
                          <a:schemeClr val="bg1"/>
                        </a:solidFill>
                        <a:effectLst/>
                        <a:latin typeface="+mn-lt"/>
                      </a:endParaRPr>
                    </a:p>
                  </a:txBody>
                  <a:tcPr marL="0" marR="0" marT="0" marB="0" anchor="b"/>
                </a:tc>
                <a:tc>
                  <a:txBody>
                    <a:bodyPr/>
                    <a:lstStyle/>
                    <a:p>
                      <a:pPr algn="r" fontAlgn="b"/>
                      <a:r>
                        <a:rPr lang="pt-BR" sz="1100" b="0" u="none" strike="noStrike" dirty="0">
                          <a:solidFill>
                            <a:srgbClr val="000000"/>
                          </a:solidFill>
                          <a:effectLst/>
                        </a:rPr>
                        <a:t>38,59%</a:t>
                      </a:r>
                      <a:endParaRPr lang="pt-BR" sz="1100" b="0" i="0" u="none" strike="noStrike" dirty="0">
                        <a:solidFill>
                          <a:srgbClr val="000000"/>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100" b="0" u="none" strike="noStrike" dirty="0">
                          <a:solidFill>
                            <a:srgbClr val="000000"/>
                          </a:solidFill>
                          <a:effectLst/>
                        </a:rPr>
                        <a:t>89,59%</a:t>
                      </a:r>
                      <a:endParaRPr lang="pt-BR" sz="11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225257420"/>
                  </a:ext>
                </a:extLst>
              </a:tr>
              <a:tr h="271202">
                <a:tc>
                  <a:txBody>
                    <a:bodyPr/>
                    <a:lstStyle/>
                    <a:p>
                      <a:pPr algn="l" fontAlgn="b"/>
                      <a:r>
                        <a:rPr lang="pt-BR" sz="1100" b="0" i="0" u="none" strike="noStrike" dirty="0">
                          <a:solidFill>
                            <a:schemeClr val="bg1"/>
                          </a:solidFill>
                          <a:effectLst/>
                          <a:latin typeface="+mn-lt"/>
                        </a:rPr>
                        <a:t>NOI mensal/cota</a:t>
                      </a:r>
                      <a:r>
                        <a:rPr lang="pt-BR" sz="1100" b="0" i="0" u="none" strike="noStrike" baseline="30000" dirty="0">
                          <a:solidFill>
                            <a:schemeClr val="bg1"/>
                          </a:solidFill>
                          <a:effectLst/>
                          <a:latin typeface="+mn-lt"/>
                        </a:rPr>
                        <a:t>4</a:t>
                      </a:r>
                      <a:endParaRPr lang="pt-BR" sz="1100" b="0" i="0" u="none" strike="noStrike" dirty="0">
                        <a:solidFill>
                          <a:schemeClr val="bg1"/>
                        </a:solidFill>
                        <a:effectLst/>
                        <a:latin typeface="+mn-lt"/>
                      </a:endParaRPr>
                    </a:p>
                  </a:txBody>
                  <a:tcPr marL="0" marR="0" marT="0" marB="0" anchor="b"/>
                </a:tc>
                <a:tc>
                  <a:txBody>
                    <a:bodyPr/>
                    <a:lstStyle/>
                    <a:p>
                      <a:pPr algn="r" fontAlgn="b"/>
                      <a:r>
                        <a:rPr lang="pt-BR" sz="1100" b="0" i="0" u="none" strike="noStrike" dirty="0">
                          <a:solidFill>
                            <a:srgbClr val="000000"/>
                          </a:solidFill>
                          <a:effectLst/>
                          <a:latin typeface="+mn-lt"/>
                        </a:rPr>
                        <a:t>R$ 0,71</a:t>
                      </a: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100" b="0" u="none" strike="noStrike" dirty="0">
                          <a:solidFill>
                            <a:srgbClr val="000000"/>
                          </a:solidFill>
                          <a:effectLst/>
                        </a:rPr>
                        <a:t>R$ 0,50</a:t>
                      </a:r>
                      <a:endParaRPr lang="pt-BR" sz="11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883440593"/>
                  </a:ext>
                </a:extLst>
              </a:tr>
            </a:tbl>
          </a:graphicData>
        </a:graphic>
      </p:graphicFrame>
      <p:sp>
        <p:nvSpPr>
          <p:cNvPr id="10" name="Retângulo 9">
            <a:extLst>
              <a:ext uri="{FF2B5EF4-FFF2-40B4-BE49-F238E27FC236}">
                <a16:creationId xmlns:a16="http://schemas.microsoft.com/office/drawing/2014/main" id="{32739986-72B8-E2C9-7D8A-B4AD93C292F6}"/>
              </a:ext>
            </a:extLst>
          </p:cNvPr>
          <p:cNvSpPr/>
          <p:nvPr/>
        </p:nvSpPr>
        <p:spPr>
          <a:xfrm>
            <a:off x="5299986" y="1038176"/>
            <a:ext cx="3276139" cy="14762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pt-BR" sz="1000" dirty="0">
                <a:solidFill>
                  <a:schemeClr val="bg1"/>
                </a:solidFill>
              </a:rPr>
              <a:t>O Montante Total considera o valor do exercício de preferência para aquisição da participação + 2,5% de custos estimados da transação.</a:t>
            </a:r>
          </a:p>
          <a:p>
            <a:pPr marL="171450" indent="-171450">
              <a:buFont typeface="Arial" panose="020B0604020202020204" pitchFamily="34" charset="0"/>
              <a:buChar char="•"/>
            </a:pPr>
            <a:endParaRPr lang="pt-BR" sz="1000" dirty="0">
              <a:solidFill>
                <a:schemeClr val="bg1"/>
              </a:solidFill>
            </a:endParaRPr>
          </a:p>
          <a:p>
            <a:pPr marL="171450" indent="-171450">
              <a:buFont typeface="Arial" panose="020B0604020202020204" pitchFamily="34" charset="0"/>
              <a:buChar char="•"/>
            </a:pPr>
            <a:r>
              <a:rPr lang="pt-BR" sz="1000" dirty="0">
                <a:solidFill>
                  <a:schemeClr val="bg1"/>
                </a:solidFill>
              </a:rPr>
              <a:t>Média do valor de fechamento das cotas no mercado secundário da B3 entre os dias 16/04/2024 e 28/05/2024.</a:t>
            </a:r>
          </a:p>
          <a:p>
            <a:pPr marL="171450" indent="-171450">
              <a:buFont typeface="Arial" panose="020B0604020202020204" pitchFamily="34" charset="0"/>
              <a:buChar char="•"/>
            </a:pPr>
            <a:endParaRPr lang="pt-BR" sz="1000" dirty="0">
              <a:solidFill>
                <a:schemeClr val="bg1"/>
              </a:solidFill>
            </a:endParaRPr>
          </a:p>
          <a:p>
            <a:pPr marL="171450" indent="-171450">
              <a:buFont typeface="Arial" panose="020B0604020202020204" pitchFamily="34" charset="0"/>
              <a:buChar char="•"/>
            </a:pPr>
            <a:r>
              <a:rPr lang="pt-BR" sz="1000" dirty="0">
                <a:solidFill>
                  <a:schemeClr val="bg1"/>
                </a:solidFill>
              </a:rPr>
              <a:t>Cenário contemplado na pauta (</a:t>
            </a:r>
            <a:r>
              <a:rPr lang="pt-BR" sz="1000" dirty="0" err="1">
                <a:solidFill>
                  <a:schemeClr val="bg1"/>
                </a:solidFill>
              </a:rPr>
              <a:t>iv</a:t>
            </a:r>
            <a:r>
              <a:rPr lang="pt-BR" sz="1000" dirty="0">
                <a:solidFill>
                  <a:schemeClr val="bg1"/>
                </a:solidFill>
              </a:rPr>
              <a:t>).</a:t>
            </a:r>
          </a:p>
        </p:txBody>
      </p:sp>
      <p:graphicFrame>
        <p:nvGraphicFramePr>
          <p:cNvPr id="11" name="Tabela 10">
            <a:extLst>
              <a:ext uri="{FF2B5EF4-FFF2-40B4-BE49-F238E27FC236}">
                <a16:creationId xmlns:a16="http://schemas.microsoft.com/office/drawing/2014/main" id="{3A97A1B4-4F4D-67EA-080A-39D0050F9894}"/>
              </a:ext>
            </a:extLst>
          </p:cNvPr>
          <p:cNvGraphicFramePr>
            <a:graphicFrameLocks noGrp="1"/>
          </p:cNvGraphicFramePr>
          <p:nvPr>
            <p:extLst>
              <p:ext uri="{D42A27DB-BD31-4B8C-83A1-F6EECF244321}">
                <p14:modId xmlns:p14="http://schemas.microsoft.com/office/powerpoint/2010/main" val="1606833666"/>
              </p:ext>
            </p:extLst>
          </p:nvPr>
        </p:nvGraphicFramePr>
        <p:xfrm>
          <a:off x="414435" y="1156847"/>
          <a:ext cx="4209816" cy="1357538"/>
        </p:xfrm>
        <a:graphic>
          <a:graphicData uri="http://schemas.openxmlformats.org/drawingml/2006/table">
            <a:tbl>
              <a:tblPr>
                <a:tableStyleId>{9D7B26C5-4107-4FEC-AEDC-1716B250A1EF}</a:tableStyleId>
              </a:tblPr>
              <a:tblGrid>
                <a:gridCol w="2477792">
                  <a:extLst>
                    <a:ext uri="{9D8B030D-6E8A-4147-A177-3AD203B41FA5}">
                      <a16:colId xmlns:a16="http://schemas.microsoft.com/office/drawing/2014/main" val="4222961404"/>
                    </a:ext>
                  </a:extLst>
                </a:gridCol>
                <a:gridCol w="1732024">
                  <a:extLst>
                    <a:ext uri="{9D8B030D-6E8A-4147-A177-3AD203B41FA5}">
                      <a16:colId xmlns:a16="http://schemas.microsoft.com/office/drawing/2014/main" val="1957092699"/>
                    </a:ext>
                  </a:extLst>
                </a:gridCol>
              </a:tblGrid>
              <a:tr h="193934">
                <a:tc>
                  <a:txBody>
                    <a:bodyPr/>
                    <a:lstStyle/>
                    <a:p>
                      <a:pPr algn="l" fontAlgn="b"/>
                      <a:r>
                        <a:rPr lang="pt-BR" sz="1000" b="0" u="none" strike="noStrike" dirty="0">
                          <a:solidFill>
                            <a:schemeClr val="bg1"/>
                          </a:solidFill>
                          <a:effectLst/>
                        </a:rPr>
                        <a:t>Preço de emissão¹</a:t>
                      </a:r>
                      <a:endParaRPr lang="pt-BR" sz="1000" b="0" i="0" u="none" strike="noStrike" dirty="0">
                        <a:solidFill>
                          <a:schemeClr val="bg1"/>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b="0" u="none" strike="noStrike" dirty="0">
                          <a:solidFill>
                            <a:srgbClr val="000000"/>
                          </a:solidFill>
                          <a:effectLst/>
                        </a:rPr>
                        <a:t>R$ 71,09/cota</a:t>
                      </a:r>
                      <a:endParaRPr lang="pt-BR"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084811589"/>
                  </a:ext>
                </a:extLst>
              </a:tr>
              <a:tr h="193934">
                <a:tc>
                  <a:txBody>
                    <a:bodyPr/>
                    <a:lstStyle/>
                    <a:p>
                      <a:pPr marL="0" marR="0" lvl="0" indent="0" algn="l" defTabSz="914400" eaLnBrk="1" fontAlgn="b" latinLnBrk="0" hangingPunct="1">
                        <a:lnSpc>
                          <a:spcPct val="100000"/>
                        </a:lnSpc>
                        <a:spcBef>
                          <a:spcPts val="0"/>
                        </a:spcBef>
                        <a:spcAft>
                          <a:spcPts val="0"/>
                        </a:spcAft>
                        <a:buClrTx/>
                        <a:buSzTx/>
                        <a:buFontTx/>
                        <a:buNone/>
                        <a:tabLst/>
                        <a:defRPr/>
                      </a:pPr>
                      <a:r>
                        <a:rPr lang="pt-BR" sz="1000" b="0" u="none" strike="noStrike" dirty="0">
                          <a:solidFill>
                            <a:schemeClr val="bg1"/>
                          </a:solidFill>
                          <a:effectLst/>
                        </a:rPr>
                        <a:t>Preço de subscrição</a:t>
                      </a:r>
                      <a:endParaRPr lang="pt-BR" sz="1000" b="0" i="0" u="none" strike="noStrike" dirty="0">
                        <a:solidFill>
                          <a:schemeClr val="bg1"/>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dirty="0">
                          <a:solidFill>
                            <a:schemeClr val="bg1"/>
                          </a:solidFill>
                        </a:rPr>
                        <a:t>R$ 71,87/cota</a:t>
                      </a:r>
                      <a:endParaRPr lang="pt-BR" sz="1000" b="0" i="0" u="none" strike="noStrike" dirty="0">
                        <a:solidFill>
                          <a:schemeClr val="bg1"/>
                        </a:solidFill>
                        <a:effectLst/>
                        <a:latin typeface="+mn-lt"/>
                      </a:endParaRPr>
                    </a:p>
                  </a:txBody>
                  <a:tcPr marL="0" marR="0" marT="0" marB="0" anchor="b"/>
                </a:tc>
                <a:extLst>
                  <a:ext uri="{0D108BD9-81ED-4DB2-BD59-A6C34878D82A}">
                    <a16:rowId xmlns:a16="http://schemas.microsoft.com/office/drawing/2014/main" val="857940721"/>
                  </a:ext>
                </a:extLst>
              </a:tr>
              <a:tr h="193934">
                <a:tc>
                  <a:txBody>
                    <a:bodyPr/>
                    <a:lstStyle/>
                    <a:p>
                      <a:pPr algn="l" fontAlgn="b"/>
                      <a:r>
                        <a:rPr lang="pt-BR" sz="1000" u="none" strike="noStrike" dirty="0">
                          <a:solidFill>
                            <a:schemeClr val="bg1"/>
                          </a:solidFill>
                          <a:effectLst/>
                        </a:rPr>
                        <a:t>Emissão Montante Total¹</a:t>
                      </a:r>
                      <a:endParaRPr lang="pt-BR" sz="1000" b="0" i="0" u="none" strike="noStrike" dirty="0">
                        <a:solidFill>
                          <a:schemeClr val="bg1"/>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b="0" u="none" strike="noStrike" dirty="0">
                          <a:solidFill>
                            <a:srgbClr val="000000"/>
                          </a:solidFill>
                          <a:effectLst/>
                        </a:rPr>
                        <a:t>R$  771.399.935,97</a:t>
                      </a:r>
                      <a:endParaRPr lang="pt-BR"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535488732"/>
                  </a:ext>
                </a:extLst>
              </a:tr>
              <a:tr h="193934">
                <a:tc>
                  <a:txBody>
                    <a:bodyPr/>
                    <a:lstStyle/>
                    <a:p>
                      <a:pPr algn="l" fontAlgn="b"/>
                      <a:r>
                        <a:rPr lang="pt-BR" sz="1000" u="none" strike="noStrike" dirty="0">
                          <a:solidFill>
                            <a:schemeClr val="bg1"/>
                          </a:solidFill>
                          <a:effectLst/>
                        </a:rPr>
                        <a:t>Cotas da Emissão</a:t>
                      </a:r>
                      <a:endParaRPr lang="pt-BR" sz="1000" b="0" i="0" u="none" strike="noStrike" dirty="0">
                        <a:solidFill>
                          <a:schemeClr val="bg1"/>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b="0" u="none" strike="noStrike" dirty="0">
                          <a:solidFill>
                            <a:srgbClr val="000000"/>
                          </a:solidFill>
                          <a:effectLst/>
                        </a:rPr>
                        <a:t>10.851.033</a:t>
                      </a:r>
                      <a:endParaRPr lang="pt-BR"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314529793"/>
                  </a:ext>
                </a:extLst>
              </a:tr>
              <a:tr h="193934">
                <a:tc>
                  <a:txBody>
                    <a:bodyPr/>
                    <a:lstStyle/>
                    <a:p>
                      <a:pPr algn="l" fontAlgn="b"/>
                      <a:r>
                        <a:rPr lang="pt-BR" sz="1000" b="0" i="0" u="none" strike="noStrike" dirty="0">
                          <a:solidFill>
                            <a:schemeClr val="bg1"/>
                          </a:solidFill>
                          <a:effectLst/>
                          <a:latin typeface="+mn-lt"/>
                        </a:rPr>
                        <a:t>Fator de proporção</a:t>
                      </a: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b="0" u="none" strike="noStrike" dirty="0">
                          <a:solidFill>
                            <a:srgbClr val="000000"/>
                          </a:solidFill>
                          <a:effectLst/>
                          <a:latin typeface="+mn-lt"/>
                          <a:ea typeface="+mn-ea"/>
                          <a:cs typeface="+mn-cs"/>
                        </a:rPr>
                        <a:t>2,30427778</a:t>
                      </a:r>
                    </a:p>
                  </a:txBody>
                  <a:tcPr marL="0" marR="0" marT="0" marB="0" anchor="b"/>
                </a:tc>
                <a:extLst>
                  <a:ext uri="{0D108BD9-81ED-4DB2-BD59-A6C34878D82A}">
                    <a16:rowId xmlns:a16="http://schemas.microsoft.com/office/drawing/2014/main" val="4097780440"/>
                  </a:ext>
                </a:extLst>
              </a:tr>
              <a:tr h="193934">
                <a:tc>
                  <a:txBody>
                    <a:bodyPr/>
                    <a:lstStyle/>
                    <a:p>
                      <a:pPr algn="l" fontAlgn="b"/>
                      <a:r>
                        <a:rPr lang="pt-BR" sz="1000" u="none" strike="noStrike" dirty="0">
                          <a:solidFill>
                            <a:schemeClr val="bg1"/>
                          </a:solidFill>
                          <a:effectLst/>
                        </a:rPr>
                        <a:t>Diluição cota patrimonial</a:t>
                      </a:r>
                      <a:endParaRPr lang="pt-BR" sz="1000" b="0" i="0" u="none" strike="noStrike" dirty="0">
                        <a:solidFill>
                          <a:schemeClr val="bg1"/>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b="0" u="none" strike="noStrike" dirty="0">
                          <a:solidFill>
                            <a:srgbClr val="000000"/>
                          </a:solidFill>
                          <a:effectLst/>
                        </a:rPr>
                        <a:t>21%</a:t>
                      </a:r>
                      <a:endParaRPr lang="pt-BR"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3485594389"/>
                  </a:ext>
                </a:extLst>
              </a:tr>
              <a:tr h="193934">
                <a:tc>
                  <a:txBody>
                    <a:bodyPr/>
                    <a:lstStyle/>
                    <a:p>
                      <a:pPr algn="l" fontAlgn="b"/>
                      <a:r>
                        <a:rPr lang="pt-BR" sz="1000" i="1" u="none" strike="noStrike" dirty="0" err="1">
                          <a:solidFill>
                            <a:schemeClr val="bg1"/>
                          </a:solidFill>
                          <a:effectLst/>
                        </a:rPr>
                        <a:t>Dividend</a:t>
                      </a:r>
                      <a:r>
                        <a:rPr lang="pt-BR" sz="1000" i="1" u="none" strike="noStrike" dirty="0">
                          <a:solidFill>
                            <a:schemeClr val="bg1"/>
                          </a:solidFill>
                          <a:effectLst/>
                        </a:rPr>
                        <a:t> </a:t>
                      </a:r>
                      <a:r>
                        <a:rPr lang="pt-BR" sz="1000" i="1" u="none" strike="noStrike" dirty="0" err="1">
                          <a:solidFill>
                            <a:schemeClr val="bg1"/>
                          </a:solidFill>
                          <a:effectLst/>
                        </a:rPr>
                        <a:t>Yield</a:t>
                      </a:r>
                      <a:r>
                        <a:rPr lang="pt-BR" sz="1000" i="1" u="none" strike="noStrike" dirty="0">
                          <a:solidFill>
                            <a:schemeClr val="bg1"/>
                          </a:solidFill>
                          <a:effectLst/>
                        </a:rPr>
                        <a:t> </a:t>
                      </a:r>
                      <a:r>
                        <a:rPr lang="pt-BR" sz="1000" i="0" u="none" strike="noStrike" dirty="0">
                          <a:solidFill>
                            <a:schemeClr val="bg1"/>
                          </a:solidFill>
                          <a:effectLst/>
                        </a:rPr>
                        <a:t>sobre cota da emissão</a:t>
                      </a:r>
                      <a:r>
                        <a:rPr lang="pt-BR" sz="1000" u="none" strike="noStrike" dirty="0">
                          <a:solidFill>
                            <a:schemeClr val="bg1"/>
                          </a:solidFill>
                          <a:effectLst/>
                        </a:rPr>
                        <a:t>²</a:t>
                      </a:r>
                      <a:endParaRPr lang="pt-BR" sz="1000" b="0" i="0" u="none" strike="noStrike" dirty="0">
                        <a:solidFill>
                          <a:schemeClr val="bg1"/>
                        </a:solidFill>
                        <a:effectLst/>
                        <a:latin typeface="+mn-lt"/>
                      </a:endParaRPr>
                    </a:p>
                  </a:txBody>
                  <a:tcPr marL="0" marR="0" marT="0" marB="0" anchor="b"/>
                </a:tc>
                <a:tc>
                  <a:txBody>
                    <a:bodyPr/>
                    <a:lstStyle/>
                    <a:p>
                      <a:pPr marL="0" marR="0" lvl="0" indent="0" algn="r" defTabSz="914400" eaLnBrk="1" fontAlgn="b" latinLnBrk="0" hangingPunct="1">
                        <a:lnSpc>
                          <a:spcPct val="100000"/>
                        </a:lnSpc>
                        <a:spcBef>
                          <a:spcPts val="0"/>
                        </a:spcBef>
                        <a:spcAft>
                          <a:spcPts val="0"/>
                        </a:spcAft>
                        <a:buClrTx/>
                        <a:buSzTx/>
                        <a:buFontTx/>
                        <a:buNone/>
                        <a:tabLst/>
                        <a:defRPr/>
                      </a:pPr>
                      <a:r>
                        <a:rPr lang="pt-BR" sz="1000" b="0" u="none" strike="noStrike" dirty="0">
                          <a:solidFill>
                            <a:srgbClr val="000000"/>
                          </a:solidFill>
                          <a:effectLst/>
                        </a:rPr>
                        <a:t>8,4%</a:t>
                      </a:r>
                      <a:endParaRPr lang="pt-BR" sz="1000" b="0" i="0" u="none" strike="noStrike" dirty="0">
                        <a:solidFill>
                          <a:srgbClr val="000000"/>
                        </a:solidFill>
                        <a:effectLst/>
                        <a:latin typeface="+mn-lt"/>
                      </a:endParaRPr>
                    </a:p>
                  </a:txBody>
                  <a:tcPr marL="0" marR="0" marT="0" marB="0" anchor="b"/>
                </a:tc>
                <a:extLst>
                  <a:ext uri="{0D108BD9-81ED-4DB2-BD59-A6C34878D82A}">
                    <a16:rowId xmlns:a16="http://schemas.microsoft.com/office/drawing/2014/main" val="2685916296"/>
                  </a:ext>
                </a:extLst>
              </a:tr>
            </a:tbl>
          </a:graphicData>
        </a:graphic>
      </p:graphicFrame>
      <p:sp>
        <p:nvSpPr>
          <p:cNvPr id="13" name="Retângulo 12">
            <a:extLst>
              <a:ext uri="{FF2B5EF4-FFF2-40B4-BE49-F238E27FC236}">
                <a16:creationId xmlns:a16="http://schemas.microsoft.com/office/drawing/2014/main" id="{C6C30A26-C685-2056-3FD3-84E99FD9F506}"/>
              </a:ext>
            </a:extLst>
          </p:cNvPr>
          <p:cNvSpPr/>
          <p:nvPr/>
        </p:nvSpPr>
        <p:spPr>
          <a:xfrm>
            <a:off x="414435" y="4241951"/>
            <a:ext cx="7908104" cy="4476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t-BR" sz="700" dirty="0">
                <a:solidFill>
                  <a:schemeClr val="bg1"/>
                </a:solidFill>
              </a:rPr>
              <a:t>¹Preço de emissão sem custos</a:t>
            </a:r>
          </a:p>
          <a:p>
            <a:r>
              <a:rPr lang="pt-BR" sz="700" baseline="30000" dirty="0">
                <a:solidFill>
                  <a:schemeClr val="bg1"/>
                </a:solidFill>
              </a:rPr>
              <a:t>²</a:t>
            </a:r>
            <a:r>
              <a:rPr lang="pt-BR" sz="700" dirty="0">
                <a:solidFill>
                  <a:schemeClr val="bg1"/>
                </a:solidFill>
              </a:rPr>
              <a:t>Yield considera NOI orçado 2024 por cota anualizado dividido pelo preço de emissão por cota</a:t>
            </a:r>
          </a:p>
          <a:p>
            <a:r>
              <a:rPr lang="pt-BR" sz="700" dirty="0">
                <a:solidFill>
                  <a:schemeClr val="bg1"/>
                </a:solidFill>
              </a:rPr>
              <a:t>³Data-base abril/2024</a:t>
            </a:r>
          </a:p>
          <a:p>
            <a:r>
              <a:rPr lang="pt-BR" sz="700" baseline="30000" dirty="0">
                <a:solidFill>
                  <a:schemeClr val="bg1"/>
                </a:solidFill>
              </a:rPr>
              <a:t>4</a:t>
            </a:r>
            <a:r>
              <a:rPr lang="pt-BR" sz="700" dirty="0">
                <a:solidFill>
                  <a:schemeClr val="bg1"/>
                </a:solidFill>
              </a:rPr>
              <a:t>NOI = resultado operacional do shopping leva em consideração orçamento anual aprovado dividido por 12 meses</a:t>
            </a:r>
          </a:p>
        </p:txBody>
      </p:sp>
    </p:spTree>
    <p:extLst>
      <p:ext uri="{BB962C8B-B14F-4D97-AF65-F5344CB8AC3E}">
        <p14:creationId xmlns:p14="http://schemas.microsoft.com/office/powerpoint/2010/main" val="307698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CBB7EB99-9914-B43B-C864-8B1E11F495E5}"/>
              </a:ext>
            </a:extLst>
          </p:cNvPr>
          <p:cNvSpPr/>
          <p:nvPr/>
        </p:nvSpPr>
        <p:spPr>
          <a:xfrm>
            <a:off x="441141" y="1138403"/>
            <a:ext cx="8067031" cy="30640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pt-BR" sz="1000" dirty="0">
                <a:solidFill>
                  <a:schemeClr val="bg1"/>
                </a:solidFill>
              </a:rPr>
              <a:t>A matéria (i) está sendo proposta em razão da limitação do objeto atual descrito no regulamento do Fundo, de modo a contemplar a aquisição de participação do GPS por via indireta, já que a transação se trata de uma venda de cotas de FIIs.</a:t>
            </a:r>
          </a:p>
          <a:p>
            <a:pPr marL="171450" indent="-171450" algn="just">
              <a:buFont typeface="Arial" panose="020B0604020202020204" pitchFamily="34" charset="0"/>
              <a:buChar char="•"/>
            </a:pPr>
            <a:endParaRPr lang="pt-BR" sz="1000" dirty="0">
              <a:solidFill>
                <a:schemeClr val="bg1"/>
              </a:solidFill>
            </a:endParaRPr>
          </a:p>
          <a:p>
            <a:pPr marL="171450" indent="-171450" algn="just">
              <a:buFont typeface="Arial" panose="020B0604020202020204" pitchFamily="34" charset="0"/>
              <a:buChar char="•"/>
            </a:pPr>
            <a:r>
              <a:rPr lang="pt-BR" sz="1000" dirty="0">
                <a:solidFill>
                  <a:schemeClr val="bg1"/>
                </a:solidFill>
              </a:rPr>
              <a:t>As matérias previstas nos itens (i) e (</a:t>
            </a:r>
            <a:r>
              <a:rPr lang="pt-BR" sz="1000" dirty="0" err="1">
                <a:solidFill>
                  <a:schemeClr val="bg1"/>
                </a:solidFill>
              </a:rPr>
              <a:t>ii</a:t>
            </a:r>
            <a:r>
              <a:rPr lang="pt-BR" sz="1000" dirty="0">
                <a:solidFill>
                  <a:schemeClr val="bg1"/>
                </a:solidFill>
              </a:rPr>
              <a:t>) deverão ser aprovadas por maioria dos votos dos cotistas considerados presentes, desde que representem, no mínimo, 25% (vinte e cinco por cento) das cotas emitidas. As matérias previstas nos itens (</a:t>
            </a:r>
            <a:r>
              <a:rPr lang="pt-BR" sz="1000" dirty="0" err="1">
                <a:solidFill>
                  <a:schemeClr val="bg1"/>
                </a:solidFill>
              </a:rPr>
              <a:t>iii</a:t>
            </a:r>
            <a:r>
              <a:rPr lang="pt-BR" sz="1000" dirty="0">
                <a:solidFill>
                  <a:schemeClr val="bg1"/>
                </a:solidFill>
              </a:rPr>
              <a:t>) e (</a:t>
            </a:r>
            <a:r>
              <a:rPr lang="pt-BR" sz="1000" dirty="0" err="1">
                <a:solidFill>
                  <a:schemeClr val="bg1"/>
                </a:solidFill>
              </a:rPr>
              <a:t>iv</a:t>
            </a:r>
            <a:r>
              <a:rPr lang="pt-BR" sz="1000" dirty="0">
                <a:solidFill>
                  <a:schemeClr val="bg1"/>
                </a:solidFill>
              </a:rPr>
              <a:t>) acima dependerão da maioria simples de votos dos cotistas considerados presentes.</a:t>
            </a:r>
          </a:p>
          <a:p>
            <a:pPr marL="171450" indent="-171450" algn="just">
              <a:buFont typeface="Arial" panose="020B0604020202020204" pitchFamily="34" charset="0"/>
              <a:buChar char="•"/>
            </a:pPr>
            <a:endParaRPr lang="pt-BR" sz="1000" dirty="0">
              <a:solidFill>
                <a:schemeClr val="bg1"/>
              </a:solidFill>
            </a:endParaRPr>
          </a:p>
          <a:p>
            <a:pPr marL="171450" indent="-171450" algn="just">
              <a:buFont typeface="Arial" panose="020B0604020202020204" pitchFamily="34" charset="0"/>
              <a:buChar char="•"/>
            </a:pPr>
            <a:r>
              <a:rPr lang="pt-BR" sz="1000" dirty="0">
                <a:solidFill>
                  <a:schemeClr val="bg1"/>
                </a:solidFill>
              </a:rPr>
              <a:t>A Administradora se abstém de apresentar uma recomendação formal a respeito das matérias do dia. </a:t>
            </a:r>
            <a:r>
              <a:rPr lang="pt-BR" sz="1000" b="1" u="sng" dirty="0">
                <a:solidFill>
                  <a:schemeClr val="bg1"/>
                </a:solidFill>
              </a:rPr>
              <a:t>Como administradores do Fundo, nosso papel é zelar pela diligência e transparência, fornecendo as informações necessárias para a tomada de decisão dos investidores</a:t>
            </a:r>
            <a:r>
              <a:rPr lang="pt-BR" sz="1000" dirty="0">
                <a:solidFill>
                  <a:schemeClr val="bg1"/>
                </a:solidFill>
              </a:rPr>
              <a:t>. Em um caso como esse, que envolve uma operação relevante e com impacto significativo para o Fundo, trouxemos as informações do negócio de forma clara e objetiva neste material, com comparativos e cenários distintos, e recomendamos fortemente que todos os cotistas acompanhem e votem. Estaremos disponíveis em nossos canais para que todos os investidores possam se munir de informações a fim de tomar a melhor decisão.</a:t>
            </a:r>
          </a:p>
          <a:p>
            <a:pPr marL="171450" indent="-171450" algn="just">
              <a:buFont typeface="Arial" panose="020B0604020202020204" pitchFamily="34" charset="0"/>
              <a:buChar char="•"/>
            </a:pPr>
            <a:endParaRPr lang="pt-BR" sz="1000" dirty="0">
              <a:solidFill>
                <a:schemeClr val="bg1"/>
              </a:solidFill>
            </a:endParaRPr>
          </a:p>
          <a:p>
            <a:pPr marL="171450" indent="-171450" algn="just">
              <a:buFont typeface="Arial" panose="020B0604020202020204" pitchFamily="34" charset="0"/>
              <a:buChar char="•"/>
            </a:pPr>
            <a:r>
              <a:rPr lang="pt-BR" sz="1000" dirty="0">
                <a:solidFill>
                  <a:schemeClr val="bg1"/>
                </a:solidFill>
              </a:rPr>
              <a:t>A venda de parte das cotas do FII Grand Plaza II não infringe o Acordo de Reorganização firmado com a SYN em 06 de dezembro de 2022, sendo certo que a SYN continua adimplente e mantém patrimônio necessário para honrar as contingências e garantias descritas no âmbito do Acordo de Reorganização.</a:t>
            </a:r>
          </a:p>
          <a:p>
            <a:pPr marL="171450" indent="-171450" algn="just">
              <a:buFont typeface="Arial" panose="020B0604020202020204" pitchFamily="34" charset="0"/>
              <a:buChar char="•"/>
            </a:pPr>
            <a:endParaRPr lang="pt-BR" sz="1000" dirty="0">
              <a:solidFill>
                <a:schemeClr val="bg1"/>
              </a:solidFill>
            </a:endParaRPr>
          </a:p>
        </p:txBody>
      </p:sp>
      <p:sp>
        <p:nvSpPr>
          <p:cNvPr id="6" name="Espaço Reservado para Texto 5">
            <a:extLst>
              <a:ext uri="{FF2B5EF4-FFF2-40B4-BE49-F238E27FC236}">
                <a16:creationId xmlns:a16="http://schemas.microsoft.com/office/drawing/2014/main" id="{A01173F5-874B-45A9-A999-8528041FB5A1}"/>
              </a:ext>
            </a:extLst>
          </p:cNvPr>
          <p:cNvSpPr>
            <a:spLocks noGrp="1"/>
          </p:cNvSpPr>
          <p:nvPr>
            <p:ph type="body" sz="quarter" idx="4294967295"/>
          </p:nvPr>
        </p:nvSpPr>
        <p:spPr>
          <a:xfrm>
            <a:off x="188174" y="355090"/>
            <a:ext cx="3490913" cy="356235"/>
          </a:xfrm>
          <a:prstGeom prst="rect">
            <a:avLst/>
          </a:prstGeom>
        </p:spPr>
        <p:txBody>
          <a:bodyPr/>
          <a:lstStyle/>
          <a:p>
            <a:pPr algn="l" defTabSz="715609" rtl="0">
              <a:lnSpc>
                <a:spcPts val="2200"/>
              </a:lnSpc>
            </a:pPr>
            <a:r>
              <a:rPr lang="pt-BR" sz="2400" b="1" kern="1200" dirty="0">
                <a:solidFill>
                  <a:schemeClr val="bg1"/>
                </a:solidFill>
                <a:latin typeface="+mj-lt"/>
              </a:rPr>
              <a:t>Consulta formal</a:t>
            </a:r>
            <a:endParaRPr lang="pt-BR" sz="2400" kern="1200" dirty="0">
              <a:solidFill>
                <a:schemeClr val="bg1"/>
              </a:solidFill>
              <a:latin typeface="Roc Grotesk" panose="00000500000000000000" pitchFamily="50" charset="0"/>
            </a:endParaRPr>
          </a:p>
        </p:txBody>
      </p:sp>
      <p:grpSp>
        <p:nvGrpSpPr>
          <p:cNvPr id="4" name="Agrupar 3">
            <a:extLst>
              <a:ext uri="{FF2B5EF4-FFF2-40B4-BE49-F238E27FC236}">
                <a16:creationId xmlns:a16="http://schemas.microsoft.com/office/drawing/2014/main" id="{C477EE0C-6371-D8A8-DDCA-A2931A5CF9F7}"/>
              </a:ext>
            </a:extLst>
          </p:cNvPr>
          <p:cNvGrpSpPr/>
          <p:nvPr/>
        </p:nvGrpSpPr>
        <p:grpSpPr>
          <a:xfrm>
            <a:off x="248245" y="797003"/>
            <a:ext cx="3749041" cy="356235"/>
            <a:chOff x="248245" y="1188890"/>
            <a:chExt cx="3749041" cy="356235"/>
          </a:xfrm>
        </p:grpSpPr>
        <p:sp>
          <p:nvSpPr>
            <p:cNvPr id="8" name="Espaço Reservado para Texto 5">
              <a:extLst>
                <a:ext uri="{FF2B5EF4-FFF2-40B4-BE49-F238E27FC236}">
                  <a16:creationId xmlns:a16="http://schemas.microsoft.com/office/drawing/2014/main" id="{14170136-812F-B198-3726-D68942CC426B}"/>
                </a:ext>
              </a:extLst>
            </p:cNvPr>
            <p:cNvSpPr txBox="1">
              <a:spLocks/>
            </p:cNvSpPr>
            <p:nvPr/>
          </p:nvSpPr>
          <p:spPr>
            <a:xfrm>
              <a:off x="248245" y="1188890"/>
              <a:ext cx="3749041" cy="356235"/>
            </a:xfrm>
            <a:prstGeom prst="rect">
              <a:avLst/>
            </a:prstGeom>
          </p:spPr>
          <p:txBody>
            <a:bodyPr/>
            <a:lstStyle>
              <a:lvl1pPr marL="0">
                <a:defRPr>
                  <a:latin typeface="+mn-lt"/>
                  <a:ea typeface="+mn-ea"/>
                  <a:cs typeface="+mn-cs"/>
                </a:defRPr>
              </a:lvl1pPr>
              <a:lvl2pPr marL="310935">
                <a:defRPr>
                  <a:latin typeface="+mn-lt"/>
                  <a:ea typeface="+mn-ea"/>
                  <a:cs typeface="+mn-cs"/>
                </a:defRPr>
              </a:lvl2pPr>
              <a:lvl3pPr marL="621867">
                <a:defRPr>
                  <a:latin typeface="+mn-lt"/>
                  <a:ea typeface="+mn-ea"/>
                  <a:cs typeface="+mn-cs"/>
                </a:defRPr>
              </a:lvl3pPr>
              <a:lvl4pPr marL="932802">
                <a:defRPr>
                  <a:latin typeface="+mn-lt"/>
                  <a:ea typeface="+mn-ea"/>
                  <a:cs typeface="+mn-cs"/>
                </a:defRPr>
              </a:lvl4pPr>
              <a:lvl5pPr marL="1243736">
                <a:defRPr>
                  <a:latin typeface="+mn-lt"/>
                  <a:ea typeface="+mn-ea"/>
                  <a:cs typeface="+mn-cs"/>
                </a:defRPr>
              </a:lvl5pPr>
              <a:lvl6pPr marL="1554670">
                <a:defRPr>
                  <a:latin typeface="+mn-lt"/>
                  <a:ea typeface="+mn-ea"/>
                  <a:cs typeface="+mn-cs"/>
                </a:defRPr>
              </a:lvl6pPr>
              <a:lvl7pPr marL="1865604">
                <a:defRPr>
                  <a:latin typeface="+mn-lt"/>
                  <a:ea typeface="+mn-ea"/>
                  <a:cs typeface="+mn-cs"/>
                </a:defRPr>
              </a:lvl7pPr>
              <a:lvl8pPr marL="2176538">
                <a:defRPr>
                  <a:latin typeface="+mn-lt"/>
                  <a:ea typeface="+mn-ea"/>
                  <a:cs typeface="+mn-cs"/>
                </a:defRPr>
              </a:lvl8pPr>
              <a:lvl9pPr marL="2487472">
                <a:defRPr>
                  <a:latin typeface="+mn-lt"/>
                  <a:ea typeface="+mn-ea"/>
                  <a:cs typeface="+mn-cs"/>
                </a:defRPr>
              </a:lvl9pPr>
            </a:lstStyle>
            <a:p>
              <a:pPr algn="l" defTabSz="715609" rtl="0">
                <a:lnSpc>
                  <a:spcPts val="2200"/>
                </a:lnSpc>
              </a:pPr>
              <a:r>
                <a:rPr lang="pt-BR" sz="1200" dirty="0">
                  <a:solidFill>
                    <a:schemeClr val="bg1"/>
                  </a:solidFill>
                  <a:latin typeface="Roc Grotesk" panose="00000500000000000000" pitchFamily="50" charset="0"/>
                </a:rPr>
                <a:t>Demais informações</a:t>
              </a:r>
              <a:endParaRPr lang="pt-BR" sz="1200" kern="1200" dirty="0">
                <a:solidFill>
                  <a:schemeClr val="bg1"/>
                </a:solidFill>
                <a:latin typeface="Roc Grotesk" panose="00000500000000000000" pitchFamily="50" charset="0"/>
              </a:endParaRPr>
            </a:p>
          </p:txBody>
        </p:sp>
        <p:cxnSp>
          <p:nvCxnSpPr>
            <p:cNvPr id="2" name="Straight Connector 135">
              <a:extLst>
                <a:ext uri="{FF2B5EF4-FFF2-40B4-BE49-F238E27FC236}">
                  <a16:creationId xmlns:a16="http://schemas.microsoft.com/office/drawing/2014/main" id="{DC3246CA-FF9B-A339-2FF8-02E7F9FDF2B2}"/>
                </a:ext>
              </a:extLst>
            </p:cNvPr>
            <p:cNvCxnSpPr>
              <a:cxnSpLocks/>
            </p:cNvCxnSpPr>
            <p:nvPr/>
          </p:nvCxnSpPr>
          <p:spPr>
            <a:xfrm>
              <a:off x="286662" y="1496262"/>
              <a:ext cx="2755883" cy="0"/>
            </a:xfrm>
            <a:prstGeom prst="line">
              <a:avLst/>
            </a:prstGeom>
            <a:noFill/>
            <a:ln w="9525" cap="flat" cmpd="sng" algn="ctr">
              <a:solidFill>
                <a:srgbClr val="000000"/>
              </a:solidFill>
              <a:prstDash val="solid"/>
            </a:ln>
            <a:effectLst/>
          </p:spPr>
        </p:cxnSp>
      </p:grpSp>
    </p:spTree>
    <p:extLst>
      <p:ext uri="{BB962C8B-B14F-4D97-AF65-F5344CB8AC3E}">
        <p14:creationId xmlns:p14="http://schemas.microsoft.com/office/powerpoint/2010/main" val="2310186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36">
            <a:extLst>
              <a:ext uri="{FF2B5EF4-FFF2-40B4-BE49-F238E27FC236}">
                <a16:creationId xmlns:a16="http://schemas.microsoft.com/office/drawing/2014/main" id="{B6AFC6C6-8E03-1C2C-DBE8-8D78FD30FCAE}"/>
              </a:ext>
            </a:extLst>
          </p:cNvPr>
          <p:cNvSpPr/>
          <p:nvPr/>
        </p:nvSpPr>
        <p:spPr>
          <a:xfrm>
            <a:off x="3866466" y="948774"/>
            <a:ext cx="1827261" cy="11695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5609" rtl="0" eaLnBrk="1" fontAlgn="auto" latinLnBrk="0" hangingPunct="1">
              <a:lnSpc>
                <a:spcPct val="100000"/>
              </a:lnSpc>
              <a:spcBef>
                <a:spcPts val="0"/>
              </a:spcBef>
              <a:spcAft>
                <a:spcPts val="0"/>
              </a:spcAft>
              <a:buClrTx/>
              <a:buSzTx/>
              <a:buFontTx/>
              <a:buNone/>
              <a:tabLst/>
              <a:defRPr/>
            </a:pPr>
            <a:endParaRPr kumimoji="0" lang="pt-BR" sz="1409" b="0" i="0" u="none" strike="noStrike" kern="1200" cap="none" spc="0" normalizeH="0" baseline="0" noProof="0" dirty="0">
              <a:ln>
                <a:noFill/>
              </a:ln>
              <a:solidFill>
                <a:schemeClr val="bg1"/>
              </a:solidFill>
              <a:effectLst/>
              <a:uLnTx/>
              <a:uFillTx/>
              <a:latin typeface="+mj-lt"/>
            </a:endParaRPr>
          </a:p>
        </p:txBody>
      </p:sp>
      <p:sp>
        <p:nvSpPr>
          <p:cNvPr id="4" name="Retângulo 37">
            <a:extLst>
              <a:ext uri="{FF2B5EF4-FFF2-40B4-BE49-F238E27FC236}">
                <a16:creationId xmlns:a16="http://schemas.microsoft.com/office/drawing/2014/main" id="{EA3F0CAC-77EC-CDA6-8E7A-7DE210490340}"/>
              </a:ext>
            </a:extLst>
          </p:cNvPr>
          <p:cNvSpPr/>
          <p:nvPr/>
        </p:nvSpPr>
        <p:spPr>
          <a:xfrm>
            <a:off x="6315294" y="948774"/>
            <a:ext cx="1827261" cy="11695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5609" rtl="0" eaLnBrk="1" fontAlgn="auto" latinLnBrk="0" hangingPunct="1">
              <a:lnSpc>
                <a:spcPct val="100000"/>
              </a:lnSpc>
              <a:spcBef>
                <a:spcPts val="0"/>
              </a:spcBef>
              <a:spcAft>
                <a:spcPts val="0"/>
              </a:spcAft>
              <a:buClrTx/>
              <a:buSzTx/>
              <a:buFontTx/>
              <a:buNone/>
              <a:tabLst/>
              <a:defRPr/>
            </a:pPr>
            <a:endParaRPr kumimoji="0" lang="pt-BR" sz="1409" b="0" i="0" u="none" strike="noStrike" kern="1200" cap="none" spc="0" normalizeH="0" baseline="0" noProof="0" dirty="0">
              <a:ln>
                <a:noFill/>
              </a:ln>
              <a:solidFill>
                <a:schemeClr val="bg1"/>
              </a:solidFill>
              <a:effectLst/>
              <a:uLnTx/>
              <a:uFillTx/>
              <a:latin typeface="+mj-lt"/>
            </a:endParaRPr>
          </a:p>
        </p:txBody>
      </p:sp>
      <p:sp>
        <p:nvSpPr>
          <p:cNvPr id="12" name="TextBox 34">
            <a:extLst>
              <a:ext uri="{FF2B5EF4-FFF2-40B4-BE49-F238E27FC236}">
                <a16:creationId xmlns:a16="http://schemas.microsoft.com/office/drawing/2014/main" id="{C80E8FA6-276B-1FE7-B4B9-C3755A984D26}"/>
              </a:ext>
            </a:extLst>
          </p:cNvPr>
          <p:cNvSpPr txBox="1"/>
          <p:nvPr/>
        </p:nvSpPr>
        <p:spPr>
          <a:xfrm>
            <a:off x="3883379" y="946807"/>
            <a:ext cx="1810348" cy="553998"/>
          </a:xfrm>
          <a:prstGeom prst="rect">
            <a:avLst/>
          </a:prstGeom>
          <a:solidFill>
            <a:schemeClr val="bg2"/>
          </a:solidFill>
        </p:spPr>
        <p:txBody>
          <a:bodyPr wrap="square" rtlCol="0">
            <a:spAutoFit/>
          </a:bodyPr>
          <a:lstStyle/>
          <a:p>
            <a:pPr marL="0" marR="0" lvl="0" indent="0" algn="l" defTabSz="715609" rtl="0" eaLnBrk="1" fontAlgn="auto" latinLnBrk="0" hangingPunct="1">
              <a:lnSpc>
                <a:spcPct val="100000"/>
              </a:lnSpc>
              <a:spcBef>
                <a:spcPts val="0"/>
              </a:spcBef>
              <a:spcAft>
                <a:spcPts val="0"/>
              </a:spcAft>
              <a:buClrTx/>
              <a:buSzTx/>
              <a:buFontTx/>
              <a:buNone/>
              <a:tabLst/>
              <a:defRPr/>
            </a:pPr>
            <a:r>
              <a:rPr kumimoji="0" lang="pt-BR" sz="1000" b="0" u="none" strike="noStrike" kern="1200" cap="none" spc="0" normalizeH="0" baseline="0" noProof="0" dirty="0">
                <a:ln>
                  <a:noFill/>
                </a:ln>
                <a:solidFill>
                  <a:schemeClr val="bg1"/>
                </a:solidFill>
                <a:effectLst/>
                <a:uLnTx/>
                <a:uFillTx/>
                <a:latin typeface="+mj-lt"/>
                <a:cs typeface="Calibri" panose="020F0502020204030204" pitchFamily="34" charset="0"/>
              </a:rPr>
              <a:t>PRAZO PARA RECEBIMENTO DOS VOTOS </a:t>
            </a:r>
          </a:p>
        </p:txBody>
      </p:sp>
      <p:sp>
        <p:nvSpPr>
          <p:cNvPr id="13" name="TextBox 55">
            <a:extLst>
              <a:ext uri="{FF2B5EF4-FFF2-40B4-BE49-F238E27FC236}">
                <a16:creationId xmlns:a16="http://schemas.microsoft.com/office/drawing/2014/main" id="{1137451B-045C-CBA2-8755-6DBD73AD06BE}"/>
              </a:ext>
            </a:extLst>
          </p:cNvPr>
          <p:cNvSpPr txBox="1"/>
          <p:nvPr/>
        </p:nvSpPr>
        <p:spPr>
          <a:xfrm>
            <a:off x="3948655" y="1461072"/>
            <a:ext cx="1390191" cy="646331"/>
          </a:xfrm>
          <a:prstGeom prst="rect">
            <a:avLst/>
          </a:prstGeom>
          <a:solidFill>
            <a:schemeClr val="bg2"/>
          </a:solidFill>
        </p:spPr>
        <p:txBody>
          <a:bodyPr wrap="square" rtlCol="0">
            <a:spAutoFit/>
          </a:bodyPr>
          <a:lstStyle/>
          <a:p>
            <a:pPr marL="0" marR="0" lvl="0" indent="0" algn="l" defTabSz="715609"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chemeClr val="bg1"/>
                </a:solidFill>
                <a:effectLst/>
                <a:uLnTx/>
                <a:uFillTx/>
                <a:latin typeface="+mj-lt"/>
                <a:cs typeface="Calibri" panose="020F0502020204030204" pitchFamily="34" charset="0"/>
              </a:rPr>
              <a:t>15h de 17/</a:t>
            </a:r>
            <a:r>
              <a:rPr lang="pt-BR" sz="1800" dirty="0">
                <a:solidFill>
                  <a:schemeClr val="bg1"/>
                </a:solidFill>
                <a:latin typeface="+mj-lt"/>
                <a:cs typeface="Calibri" panose="020F0502020204030204" pitchFamily="34" charset="0"/>
              </a:rPr>
              <a:t>06</a:t>
            </a:r>
            <a:r>
              <a:rPr kumimoji="0" lang="pt-BR" sz="1800" b="0" i="0" u="none" strike="noStrike" kern="1200" cap="none" spc="0" normalizeH="0" baseline="0" noProof="0" dirty="0">
                <a:ln>
                  <a:noFill/>
                </a:ln>
                <a:solidFill>
                  <a:schemeClr val="bg1"/>
                </a:solidFill>
                <a:effectLst/>
                <a:uLnTx/>
                <a:uFillTx/>
                <a:latin typeface="+mj-lt"/>
                <a:cs typeface="Calibri" panose="020F0502020204030204" pitchFamily="34" charset="0"/>
              </a:rPr>
              <a:t>/24</a:t>
            </a:r>
          </a:p>
        </p:txBody>
      </p:sp>
      <p:sp>
        <p:nvSpPr>
          <p:cNvPr id="14" name="TextBox 34">
            <a:extLst>
              <a:ext uri="{FF2B5EF4-FFF2-40B4-BE49-F238E27FC236}">
                <a16:creationId xmlns:a16="http://schemas.microsoft.com/office/drawing/2014/main" id="{60D32C5F-E3C1-AD48-927D-F0772F9990D1}"/>
              </a:ext>
            </a:extLst>
          </p:cNvPr>
          <p:cNvSpPr txBox="1"/>
          <p:nvPr/>
        </p:nvSpPr>
        <p:spPr>
          <a:xfrm>
            <a:off x="6332207" y="979568"/>
            <a:ext cx="1810348" cy="400110"/>
          </a:xfrm>
          <a:prstGeom prst="rect">
            <a:avLst/>
          </a:prstGeom>
          <a:solidFill>
            <a:schemeClr val="bg2"/>
          </a:solidFill>
        </p:spPr>
        <p:txBody>
          <a:bodyPr wrap="square" rtlCol="0">
            <a:spAutoFit/>
          </a:bodyPr>
          <a:lstStyle/>
          <a:p>
            <a:pPr marL="0" marR="0" lvl="0" indent="0" algn="l" defTabSz="715609"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chemeClr val="bg1"/>
                </a:solidFill>
                <a:effectLst/>
                <a:uLnTx/>
                <a:uFillTx/>
                <a:latin typeface="+mj-lt"/>
                <a:cs typeface="Calibri" panose="020F0502020204030204" pitchFamily="34" charset="0"/>
              </a:rPr>
              <a:t>PUBLICAÇÃO DAS DELIBERAÇÕES</a:t>
            </a:r>
          </a:p>
        </p:txBody>
      </p:sp>
      <p:sp>
        <p:nvSpPr>
          <p:cNvPr id="15" name="TextBox 55">
            <a:extLst>
              <a:ext uri="{FF2B5EF4-FFF2-40B4-BE49-F238E27FC236}">
                <a16:creationId xmlns:a16="http://schemas.microsoft.com/office/drawing/2014/main" id="{5FE7A87C-8553-6697-91FC-64AACB61834F}"/>
              </a:ext>
            </a:extLst>
          </p:cNvPr>
          <p:cNvSpPr txBox="1"/>
          <p:nvPr/>
        </p:nvSpPr>
        <p:spPr>
          <a:xfrm>
            <a:off x="6397482" y="1741394"/>
            <a:ext cx="1751613" cy="369332"/>
          </a:xfrm>
          <a:prstGeom prst="rect">
            <a:avLst/>
          </a:prstGeom>
          <a:solidFill>
            <a:schemeClr val="bg2"/>
          </a:solidFill>
        </p:spPr>
        <p:txBody>
          <a:bodyPr wrap="square" rtlCol="0">
            <a:spAutoFit/>
          </a:bodyPr>
          <a:lstStyle/>
          <a:p>
            <a:pPr marL="0" marR="0" lvl="0" indent="0" algn="l" defTabSz="715609"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schemeClr val="bg1"/>
                </a:solidFill>
                <a:effectLst/>
                <a:uLnTx/>
                <a:uFillTx/>
                <a:latin typeface="+mj-lt"/>
                <a:cs typeface="Calibri" panose="020F0502020204030204" pitchFamily="34" charset="0"/>
              </a:rPr>
              <a:t>17/</a:t>
            </a:r>
            <a:r>
              <a:rPr lang="pt-BR" sz="1800" dirty="0">
                <a:solidFill>
                  <a:schemeClr val="bg1"/>
                </a:solidFill>
                <a:latin typeface="+mj-lt"/>
                <a:cs typeface="Calibri" panose="020F0502020204030204" pitchFamily="34" charset="0"/>
              </a:rPr>
              <a:t>06</a:t>
            </a:r>
            <a:r>
              <a:rPr kumimoji="0" lang="pt-BR" sz="1800" b="0" i="0" u="none" strike="noStrike" kern="1200" cap="none" spc="0" normalizeH="0" baseline="0" noProof="0" dirty="0">
                <a:ln>
                  <a:noFill/>
                </a:ln>
                <a:solidFill>
                  <a:schemeClr val="bg1"/>
                </a:solidFill>
                <a:effectLst/>
                <a:uLnTx/>
                <a:uFillTx/>
                <a:latin typeface="+mj-lt"/>
                <a:cs typeface="Calibri" panose="020F0502020204030204" pitchFamily="34" charset="0"/>
              </a:rPr>
              <a:t>/24</a:t>
            </a:r>
            <a:r>
              <a:rPr lang="pt-BR" sz="1800" dirty="0">
                <a:solidFill>
                  <a:schemeClr val="bg1"/>
                </a:solidFill>
                <a:latin typeface="+mj-lt"/>
                <a:cs typeface="Calibri" panose="020F0502020204030204" pitchFamily="34" charset="0"/>
              </a:rPr>
              <a:t>*</a:t>
            </a:r>
            <a:endParaRPr kumimoji="0" lang="pt-BR" sz="1800" b="0"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
        <p:nvSpPr>
          <p:cNvPr id="16" name="CaixaDeTexto 46">
            <a:extLst>
              <a:ext uri="{FF2B5EF4-FFF2-40B4-BE49-F238E27FC236}">
                <a16:creationId xmlns:a16="http://schemas.microsoft.com/office/drawing/2014/main" id="{B0CD7663-2973-A144-0540-778729C98F71}"/>
              </a:ext>
            </a:extLst>
          </p:cNvPr>
          <p:cNvSpPr txBox="1"/>
          <p:nvPr/>
        </p:nvSpPr>
        <p:spPr>
          <a:xfrm>
            <a:off x="320550" y="946807"/>
            <a:ext cx="3445193" cy="2616101"/>
          </a:xfrm>
          <a:prstGeom prst="rect">
            <a:avLst/>
          </a:prstGeom>
          <a:noFill/>
        </p:spPr>
        <p:txBody>
          <a:bodyPr wrap="square" rtlCol="0">
            <a:spAutoFit/>
          </a:bodyPr>
          <a:lstStyle/>
          <a:p>
            <a:r>
              <a:rPr lang="da-DK" sz="1200" dirty="0">
                <a:solidFill>
                  <a:schemeClr val="bg1"/>
                </a:solidFill>
                <a:latin typeface="Roc Grotesk" panose="00000500000000000000" pitchFamily="50" charset="0"/>
              </a:rPr>
              <a:t>O voto pode ser realizado Via Plataforma ou Via Administradora (carta resposta).</a:t>
            </a:r>
          </a:p>
          <a:p>
            <a:endParaRPr lang="da-DK" sz="1000" dirty="0">
              <a:solidFill>
                <a:schemeClr val="bg1"/>
              </a:solidFill>
              <a:latin typeface="Roc Grotesk" panose="00000500000000000000" pitchFamily="50" charset="0"/>
            </a:endParaRPr>
          </a:p>
          <a:p>
            <a:endParaRPr lang="da-DK" sz="1000" dirty="0">
              <a:solidFill>
                <a:schemeClr val="bg1"/>
              </a:solidFill>
              <a:latin typeface="Roc Grotesk" panose="00000500000000000000" pitchFamily="50" charset="0"/>
            </a:endParaRPr>
          </a:p>
          <a:p>
            <a:r>
              <a:rPr lang="da-DK" sz="1000" dirty="0">
                <a:solidFill>
                  <a:schemeClr val="bg1"/>
                </a:solidFill>
                <a:latin typeface="Roc Grotesk" panose="00000500000000000000" pitchFamily="50" charset="0"/>
              </a:rPr>
              <a:t>Os cotistas com posição em bolsa deverão receber o </a:t>
            </a:r>
            <a:r>
              <a:rPr lang="da-DK" sz="1000" b="1" dirty="0">
                <a:solidFill>
                  <a:schemeClr val="bg1"/>
                </a:solidFill>
                <a:latin typeface="Roc Grotesk" panose="00000500000000000000" pitchFamily="50" charset="0"/>
              </a:rPr>
              <a:t>link de votação diretamente por e-mail, </a:t>
            </a:r>
            <a:r>
              <a:rPr lang="da-DK" sz="1000" dirty="0">
                <a:solidFill>
                  <a:schemeClr val="bg1"/>
                </a:solidFill>
                <a:latin typeface="Roc Grotesk" panose="00000500000000000000" pitchFamily="50" charset="0"/>
              </a:rPr>
              <a:t>pelo remetente </a:t>
            </a:r>
            <a:r>
              <a:rPr lang="da-DK" sz="1000" dirty="0">
                <a:solidFill>
                  <a:schemeClr val="bg1"/>
                </a:solidFill>
                <a:latin typeface="Roc Grotesk" panose="00000500000000000000" pitchFamily="50" charset="0"/>
                <a:hlinkClick r:id="rId3"/>
              </a:rPr>
              <a:t>riobravo@comunicacaoriobravo.com.br</a:t>
            </a:r>
            <a:r>
              <a:rPr lang="da-DK" sz="1000" dirty="0">
                <a:solidFill>
                  <a:schemeClr val="bg1"/>
                </a:solidFill>
                <a:latin typeface="Roc Grotesk" panose="00000500000000000000" pitchFamily="50" charset="0"/>
              </a:rPr>
              <a:t>. Nao esqueça de checar também o SPAM ou lixo eletrônico.</a:t>
            </a:r>
          </a:p>
          <a:p>
            <a:endParaRPr lang="da-DK" sz="1000" dirty="0">
              <a:solidFill>
                <a:schemeClr val="bg1"/>
              </a:solidFill>
              <a:latin typeface="Roc Grotesk" panose="00000500000000000000" pitchFamily="50" charset="0"/>
            </a:endParaRPr>
          </a:p>
          <a:p>
            <a:endParaRPr lang="da-DK" sz="1000" dirty="0">
              <a:solidFill>
                <a:schemeClr val="bg1"/>
              </a:solidFill>
              <a:latin typeface="Roc Grotesk" panose="00000500000000000000" pitchFamily="50" charset="0"/>
            </a:endParaRPr>
          </a:p>
          <a:p>
            <a:r>
              <a:rPr lang="da-DK" sz="1000" dirty="0">
                <a:solidFill>
                  <a:schemeClr val="bg1"/>
                </a:solidFill>
                <a:latin typeface="Roc Grotesk" panose="00000500000000000000" pitchFamily="50" charset="0"/>
              </a:rPr>
              <a:t>Para os cotistas com posiçao escritural, ou seja, sem um agente de custódia/corretora, basta </a:t>
            </a:r>
            <a:r>
              <a:rPr lang="da-DK" sz="1000" b="1" dirty="0">
                <a:solidFill>
                  <a:schemeClr val="bg1"/>
                </a:solidFill>
                <a:latin typeface="Roc Grotesk" panose="00000500000000000000" pitchFamily="50" charset="0"/>
              </a:rPr>
              <a:t>preencher a carta resposta anexa à Carta Consulta conforme instruções na primeira página e enviar para assembleias.ABCP11@riobravo.com.br.</a:t>
            </a:r>
          </a:p>
        </p:txBody>
      </p:sp>
      <p:sp>
        <p:nvSpPr>
          <p:cNvPr id="17" name="TextBox 77">
            <a:extLst>
              <a:ext uri="{FF2B5EF4-FFF2-40B4-BE49-F238E27FC236}">
                <a16:creationId xmlns:a16="http://schemas.microsoft.com/office/drawing/2014/main" id="{5D092266-3E36-1CED-AC27-59D122740F64}"/>
              </a:ext>
            </a:extLst>
          </p:cNvPr>
          <p:cNvSpPr txBox="1"/>
          <p:nvPr/>
        </p:nvSpPr>
        <p:spPr>
          <a:xfrm>
            <a:off x="3866466" y="2697719"/>
            <a:ext cx="4282629" cy="1569660"/>
          </a:xfrm>
          <a:prstGeom prst="rect">
            <a:avLst/>
          </a:prstGeom>
          <a:solidFill>
            <a:schemeClr val="tx2"/>
          </a:solidFill>
        </p:spPr>
        <p:txBody>
          <a:bodyPr wrap="square" rtlCol="0">
            <a:spAutoFit/>
          </a:bodyPr>
          <a:lstStyle/>
          <a:p>
            <a:r>
              <a:rPr lang="pt-BR" sz="1600" b="1" dirty="0">
                <a:solidFill>
                  <a:schemeClr val="bg1"/>
                </a:solidFill>
                <a:latin typeface="Roc Grotesk" panose="00000500000000000000" pitchFamily="50" charset="0"/>
              </a:rPr>
              <a:t>ATENÇÃO:  em caso de dúvida, não hesite em contatar o RI pelos canais</a:t>
            </a:r>
          </a:p>
          <a:p>
            <a:endParaRPr lang="pt-BR" sz="1600" b="1" dirty="0">
              <a:solidFill>
                <a:schemeClr val="bg1"/>
              </a:solidFill>
              <a:latin typeface="Roc Grotesk" panose="00000500000000000000" pitchFamily="50" charset="0"/>
            </a:endParaRPr>
          </a:p>
          <a:p>
            <a:r>
              <a:rPr lang="pt-BR" sz="1600" b="1" dirty="0">
                <a:solidFill>
                  <a:schemeClr val="bg1"/>
                </a:solidFill>
                <a:latin typeface="Roc Grotesk" panose="00000500000000000000" pitchFamily="50" charset="0"/>
                <a:hlinkClick r:id="rId4"/>
              </a:rPr>
              <a:t>ri@riobravo.com.br</a:t>
            </a:r>
            <a:endParaRPr lang="pt-BR" sz="1600" b="1" dirty="0">
              <a:solidFill>
                <a:schemeClr val="bg1"/>
              </a:solidFill>
              <a:latin typeface="Roc Grotesk" panose="00000500000000000000" pitchFamily="50" charset="0"/>
            </a:endParaRPr>
          </a:p>
          <a:p>
            <a:r>
              <a:rPr lang="pt-BR" sz="1600" b="1" dirty="0">
                <a:solidFill>
                  <a:schemeClr val="bg1"/>
                </a:solidFill>
                <a:latin typeface="Roc Grotesk" panose="00000500000000000000" pitchFamily="50" charset="0"/>
              </a:rPr>
              <a:t>11 3509-6500</a:t>
            </a:r>
          </a:p>
          <a:p>
            <a:r>
              <a:rPr lang="pt-BR" sz="1600" b="1" dirty="0">
                <a:solidFill>
                  <a:schemeClr val="bg1"/>
                </a:solidFill>
                <a:latin typeface="Roc Grotesk" panose="00000500000000000000" pitchFamily="50" charset="0"/>
              </a:rPr>
              <a:t>Atendimento digital: </a:t>
            </a:r>
            <a:r>
              <a:rPr lang="pt-BR" sz="1600" b="1" dirty="0">
                <a:solidFill>
                  <a:schemeClr val="bg1"/>
                </a:solidFill>
                <a:latin typeface="Roc Grotesk" panose="00000500000000000000" pitchFamily="50" charset="0"/>
                <a:hlinkClick r:id="rId5"/>
              </a:rPr>
              <a:t>clique aqui </a:t>
            </a:r>
            <a:endParaRPr lang="pt-BR" sz="1600" dirty="0">
              <a:solidFill>
                <a:schemeClr val="bg1"/>
              </a:solidFill>
              <a:latin typeface="Roc Grotesk" panose="00000500000000000000" pitchFamily="50" charset="0"/>
            </a:endParaRPr>
          </a:p>
        </p:txBody>
      </p:sp>
      <p:sp>
        <p:nvSpPr>
          <p:cNvPr id="2" name="TextBox 55">
            <a:extLst>
              <a:ext uri="{FF2B5EF4-FFF2-40B4-BE49-F238E27FC236}">
                <a16:creationId xmlns:a16="http://schemas.microsoft.com/office/drawing/2014/main" id="{10FFD641-FA67-E94E-CD95-7C161F215893}"/>
              </a:ext>
            </a:extLst>
          </p:cNvPr>
          <p:cNvSpPr txBox="1"/>
          <p:nvPr/>
        </p:nvSpPr>
        <p:spPr>
          <a:xfrm>
            <a:off x="6332207" y="2172298"/>
            <a:ext cx="1751613" cy="200055"/>
          </a:xfrm>
          <a:prstGeom prst="rect">
            <a:avLst/>
          </a:prstGeom>
          <a:noFill/>
        </p:spPr>
        <p:txBody>
          <a:bodyPr wrap="square" rtlCol="0">
            <a:spAutoFit/>
          </a:bodyPr>
          <a:lstStyle/>
          <a:p>
            <a:pPr marL="0" marR="0" lvl="0" indent="0" algn="l" defTabSz="715609" rtl="0" eaLnBrk="1" fontAlgn="auto" latinLnBrk="0" hangingPunct="1">
              <a:lnSpc>
                <a:spcPct val="100000"/>
              </a:lnSpc>
              <a:spcBef>
                <a:spcPts val="0"/>
              </a:spcBef>
              <a:spcAft>
                <a:spcPts val="0"/>
              </a:spcAft>
              <a:buClrTx/>
              <a:buSzTx/>
              <a:buFontTx/>
              <a:buNone/>
              <a:tabLst/>
              <a:defRPr/>
            </a:pPr>
            <a:r>
              <a:rPr lang="pt-BR" sz="700" dirty="0">
                <a:solidFill>
                  <a:schemeClr val="bg1"/>
                </a:solidFill>
                <a:latin typeface="+mj-lt"/>
                <a:cs typeface="Calibri" panose="020F0502020204030204" pitchFamily="34" charset="0"/>
              </a:rPr>
              <a:t>*Após o fechamento do mercado.</a:t>
            </a:r>
            <a:endParaRPr kumimoji="0" lang="pt-BR" sz="700" b="0" i="0" u="none" strike="noStrike" kern="1200" cap="none" spc="0" normalizeH="0" baseline="0" noProof="0" dirty="0">
              <a:ln>
                <a:noFill/>
              </a:ln>
              <a:solidFill>
                <a:schemeClr val="bg1"/>
              </a:solidFill>
              <a:effectLst/>
              <a:uLnTx/>
              <a:uFillTx/>
              <a:latin typeface="+mj-lt"/>
              <a:cs typeface="Calibri" panose="020F0502020204030204" pitchFamily="34" charset="0"/>
            </a:endParaRPr>
          </a:p>
        </p:txBody>
      </p:sp>
    </p:spTree>
    <p:extLst>
      <p:ext uri="{BB962C8B-B14F-4D97-AF65-F5344CB8AC3E}">
        <p14:creationId xmlns:p14="http://schemas.microsoft.com/office/powerpoint/2010/main" val="10324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RioBravo2024">
      <a:dk1>
        <a:srgbClr val="FFFFFF"/>
      </a:dk1>
      <a:lt1>
        <a:srgbClr val="000000"/>
      </a:lt1>
      <a:dk2>
        <a:srgbClr val="00FF6D"/>
      </a:dk2>
      <a:lt2>
        <a:srgbClr val="D5F2E3"/>
      </a:lt2>
      <a:accent1>
        <a:srgbClr val="73C2E6"/>
      </a:accent1>
      <a:accent2>
        <a:srgbClr val="802670"/>
      </a:accent2>
      <a:accent3>
        <a:srgbClr val="32CD30"/>
      </a:accent3>
      <a:accent4>
        <a:srgbClr val="5CD85A"/>
      </a:accent4>
      <a:accent5>
        <a:srgbClr val="B1D8B7"/>
      </a:accent5>
      <a:accent6>
        <a:srgbClr val="107869"/>
      </a:accent6>
      <a:hlink>
        <a:srgbClr val="083134"/>
      </a:hlink>
      <a:folHlink>
        <a:srgbClr val="44403F"/>
      </a:folHlink>
    </a:clrScheme>
    <a:fontScheme name="RioBravo2024">
      <a:majorFont>
        <a:latin typeface="Roc Grotesk Medium"/>
        <a:ea typeface=""/>
        <a:cs typeface=""/>
      </a:majorFont>
      <a:minorFont>
        <a:latin typeface="Apto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edbccd6-244e-4d9e-901f-483c992bee5c"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1607294BC0DA04E86E65F3B62D002CC" ma:contentTypeVersion="22" ma:contentTypeDescription="Crie um novo documento." ma:contentTypeScope="" ma:versionID="de1e76efcf2857716acce8520f1fc8c8">
  <xsd:schema xmlns:xsd="http://www.w3.org/2001/XMLSchema" xmlns:xs="http://www.w3.org/2001/XMLSchema" xmlns:p="http://schemas.microsoft.com/office/2006/metadata/properties" xmlns:ns1="http://schemas.microsoft.com/sharepoint/v3" xmlns:ns3="37f627b6-b34e-4b2f-8fb0-738995e8d562" xmlns:ns4="aedbccd6-244e-4d9e-901f-483c992bee5c" targetNamespace="http://schemas.microsoft.com/office/2006/metadata/properties" ma:root="true" ma:fieldsID="e310d815fd930694c88e1d9149c45209" ns1:_="" ns3:_="" ns4:_="">
    <xsd:import namespace="http://schemas.microsoft.com/sharepoint/v3"/>
    <xsd:import namespace="37f627b6-b34e-4b2f-8fb0-738995e8d562"/>
    <xsd:import namespace="aedbccd6-244e-4d9e-901f-483c992bee5c"/>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1:_ip_UnifiedCompliancePolicyProperties" minOccurs="0"/>
                <xsd:element ref="ns1:_ip_UnifiedCompliancePolicyUIAction" minOccurs="0"/>
                <xsd:element ref="ns4:MediaServiceLocation" minOccurs="0"/>
                <xsd:element ref="ns4:MediaLengthInSeconds" minOccurs="0"/>
                <xsd:element ref="ns4:MediaServiceAutoKeyPoints" minOccurs="0"/>
                <xsd:element ref="ns4:MediaServiceKeyPoints" minOccurs="0"/>
                <xsd:element ref="ns4:_activity" minOccurs="0"/>
                <xsd:element ref="ns4:MediaServiceSearchPropertie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Propriedades da Política de Conformidade Unificada" ma:hidden="true" ma:internalName="_ip_UnifiedCompliancePolicyProperties">
      <xsd:simpleType>
        <xsd:restriction base="dms:Note"/>
      </xsd:simpleType>
    </xsd:element>
    <xsd:element name="_ip_UnifiedCompliancePolicyUIAction" ma:index="21" nillable="true" ma:displayName="Ação de Interface do Usuário da Política de Conformidade Unificada"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f627b6-b34e-4b2f-8fb0-738995e8d562" elementFormDefault="qualified">
    <xsd:import namespace="http://schemas.microsoft.com/office/2006/documentManagement/types"/>
    <xsd:import namespace="http://schemas.microsoft.com/office/infopath/2007/PartnerControls"/>
    <xsd:element name="SharedWithUsers" ma:index="8" nillable="true" ma:displayName="Compartilhado com"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element name="SharingHintHash" ma:index="10" nillable="true" ma:displayName="Hash de Dica de Compartilhamento" ma:description="" ma:hidden="true" ma:internalName="SharingHintHash" ma:readOnly="true">
      <xsd:simpleType>
        <xsd:restriction base="dms:Text"/>
      </xsd:simpleType>
    </xsd:element>
    <xsd:element name="LastSharedByUser" ma:index="11" nillable="true" ma:displayName="Último Compartilhamento Por Usuário" ma:description="" ma:internalName="LastSharedByUser" ma:readOnly="true">
      <xsd:simpleType>
        <xsd:restriction base="dms:Note">
          <xsd:maxLength value="255"/>
        </xsd:restriction>
      </xsd:simpleType>
    </xsd:element>
    <xsd:element name="LastSharedByTime" ma:index="12" nillable="true" ma:displayName="Último Compartilhamento Por Tempo"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edbccd6-244e-4d9e-901f-483c992bee5c"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_activity" ma:index="26" nillable="true" ma:displayName="_activity" ma:hidden="true" ma:internalName="_activity">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ystemTags" ma:index="29"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78AE51-C027-4F92-8DA2-341E28484FF6}">
  <ds:schemaRefs>
    <ds:schemaRef ds:uri="37f627b6-b34e-4b2f-8fb0-738995e8d562"/>
    <ds:schemaRef ds:uri="http://purl.org/dc/terms/"/>
    <ds:schemaRef ds:uri="http://www.w3.org/XML/1998/namespace"/>
    <ds:schemaRef ds:uri="http://schemas.microsoft.com/office/2006/metadata/properties"/>
    <ds:schemaRef ds:uri="http://purl.org/dc/elements/1.1/"/>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aedbccd6-244e-4d9e-901f-483c992bee5c"/>
    <ds:schemaRef ds:uri="http://purl.org/dc/dcmitype/"/>
  </ds:schemaRefs>
</ds:datastoreItem>
</file>

<file path=customXml/itemProps2.xml><?xml version="1.0" encoding="utf-8"?>
<ds:datastoreItem xmlns:ds="http://schemas.openxmlformats.org/officeDocument/2006/customXml" ds:itemID="{8CD0A7FD-AC9F-4BE8-9DD3-AD03E48D52ED}">
  <ds:schemaRefs>
    <ds:schemaRef ds:uri="http://schemas.microsoft.com/sharepoint/v3/contenttype/forms"/>
  </ds:schemaRefs>
</ds:datastoreItem>
</file>

<file path=customXml/itemProps3.xml><?xml version="1.0" encoding="utf-8"?>
<ds:datastoreItem xmlns:ds="http://schemas.openxmlformats.org/officeDocument/2006/customXml" ds:itemID="{C4EE9016-D4F5-45B3-AD04-6CA177ECCE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f627b6-b34e-4b2f-8fb0-738995e8d562"/>
    <ds:schemaRef ds:uri="aedbccd6-244e-4d9e-901f-483c992bee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37441</TotalTime>
  <Words>1912</Words>
  <Application>Microsoft Office PowerPoint</Application>
  <PresentationFormat>Apresentação na tela (16:9)</PresentationFormat>
  <Paragraphs>194</Paragraphs>
  <Slides>10</Slides>
  <Notes>7</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10</vt:i4>
      </vt:variant>
    </vt:vector>
  </HeadingPairs>
  <TitlesOfParts>
    <vt:vector size="17" baseType="lpstr">
      <vt:lpstr>Piazzolla</vt:lpstr>
      <vt:lpstr>Roc Grotesk</vt:lpstr>
      <vt:lpstr>Calibri</vt:lpstr>
      <vt:lpstr>Roc Grotesk Light</vt:lpstr>
      <vt:lpstr>Aptos</vt:lpstr>
      <vt:lpstr>Arial</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institucional - reduzida 2</dc:title>
  <dc:subject/>
  <dc:creator>Aline Passos Ficher</dc:creator>
  <cp:keywords/>
  <dc:description/>
  <cp:lastModifiedBy>Isabela Perez</cp:lastModifiedBy>
  <cp:revision>238</cp:revision>
  <cp:lastPrinted>2019-07-16T18:10:32Z</cp:lastPrinted>
  <dcterms:created xsi:type="dcterms:W3CDTF">2018-10-31T16:10:04Z</dcterms:created>
  <dcterms:modified xsi:type="dcterms:W3CDTF">2024-05-31T22:17:32Z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lpwstr>18/10/2018</vt:lpwstr>
  </property>
  <property fmtid="{D5CDD505-2E9C-101B-9397-08002B2CF9AE}" pid="3" name="Creator">
    <vt:lpwstr>Adobe Illustrator CC 23.0 (Windows)</vt:lpwstr>
  </property>
  <property fmtid="{D5CDD505-2E9C-101B-9397-08002B2CF9AE}" pid="4" name="LastSaved">
    <vt:lpwstr>30/10/2018</vt:lpwstr>
  </property>
  <property fmtid="{D5CDD505-2E9C-101B-9397-08002B2CF9AE}" pid="5" name="ContentTypeId">
    <vt:lpwstr>0x01010071607294BC0DA04E86E65F3B62D002CC</vt:lpwstr>
  </property>
</Properties>
</file>